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handoutMasterIdLst>
    <p:handoutMasterId r:id="rId1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alibri" panose="020F0502020204030204" pitchFamily="34" charset="0"/>
      <p:regular r:id="rId17"/>
      <p:bold r:id="rId18"/>
      <p:italic r:id="rId19"/>
      <p:boldItalic r:id="rId20"/>
    </p:embeddedFont>
    <p:embeddedFont>
      <p:font typeface="Poppins Light" panose="00000400000000000000" pitchFamily="2" charset="0"/>
      <p:regular r:id="rId21"/>
      <p:italic r:id="rId22"/>
    </p:embeddedFont>
    <p:embeddedFont>
      <p:font typeface="Roboto Light" panose="0200000000000000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108"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8B70EA-958C-4577-9F3B-D4ABE5B6B413}"/>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CA178E-072F-4722-AF28-BF2D4F3BB99A}"/>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B5112688-6CF2-47ED-BB00-07BBA31662FC}" type="datetimeFigureOut">
              <a:rPr lang="en-US" smtClean="0"/>
              <a:t>18-Aug-25</a:t>
            </a:fld>
            <a:endParaRPr lang="en-US"/>
          </a:p>
        </p:txBody>
      </p:sp>
      <p:sp>
        <p:nvSpPr>
          <p:cNvPr id="4" name="Footer Placeholder 3">
            <a:extLst>
              <a:ext uri="{FF2B5EF4-FFF2-40B4-BE49-F238E27FC236}">
                <a16:creationId xmlns:a16="http://schemas.microsoft.com/office/drawing/2014/main" id="{EF225967-8B0C-43CE-B8E5-0D452AFC75E3}"/>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r>
              <a:rPr lang="en-US"/>
              <a:t>Group No. 1	Raisul Islam Kabbo, Md. Rafawat Islam, Shakil Ahmed, Entishar Rashid Chowdhury, Sudipto Roy</a:t>
            </a:r>
          </a:p>
        </p:txBody>
      </p:sp>
      <p:sp>
        <p:nvSpPr>
          <p:cNvPr id="5" name="Slide Number Placeholder 4">
            <a:extLst>
              <a:ext uri="{FF2B5EF4-FFF2-40B4-BE49-F238E27FC236}">
                <a16:creationId xmlns:a16="http://schemas.microsoft.com/office/drawing/2014/main" id="{4BF38504-DCC3-46C5-B56E-87FB211AE683}"/>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1CEEA5F7-E1A5-4061-BA46-6703EB74DEB0}" type="slidenum">
              <a:rPr lang="en-US" smtClean="0"/>
              <a:t>‹#›</a:t>
            </a:fld>
            <a:endParaRPr lang="en-US"/>
          </a:p>
        </p:txBody>
      </p:sp>
    </p:spTree>
    <p:extLst>
      <p:ext uri="{BB962C8B-B14F-4D97-AF65-F5344CB8AC3E}">
        <p14:creationId xmlns:p14="http://schemas.microsoft.com/office/powerpoint/2010/main" val="163409545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25210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F2F2F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3">
              <a:alpha val="85000"/>
            </a:srgbClr>
          </a:solidFill>
          <a:ln/>
        </p:spPr>
      </p:sp>
      <p:sp>
        <p:nvSpPr>
          <p:cNvPr id="4" name="Text 1"/>
          <p:cNvSpPr/>
          <p:nvPr/>
        </p:nvSpPr>
        <p:spPr>
          <a:xfrm>
            <a:off x="793790" y="2436376"/>
            <a:ext cx="13042821" cy="1417558"/>
          </a:xfrm>
          <a:prstGeom prst="rect">
            <a:avLst/>
          </a:prstGeom>
          <a:noFill/>
          <a:ln/>
        </p:spPr>
        <p:txBody>
          <a:bodyPr wrap="square" lIns="0" tIns="0" rIns="0" bIns="0" rtlCol="0" anchor="t"/>
          <a:lstStyle/>
          <a:p>
            <a:pPr marL="0" indent="0" algn="ctr">
              <a:lnSpc>
                <a:spcPts val="5550"/>
              </a:lnSpc>
              <a:buNone/>
            </a:pPr>
            <a:r>
              <a:rPr lang="en-US" sz="4450" dirty="0">
                <a:solidFill>
                  <a:srgbClr val="000000"/>
                </a:solidFill>
                <a:latin typeface="Poppins Light" pitchFamily="34" charset="0"/>
                <a:ea typeface="Poppins Light" pitchFamily="34" charset="-122"/>
                <a:cs typeface="Poppins Light" pitchFamily="34" charset="-120"/>
              </a:rPr>
              <a:t>Custom Image Classification Dataset and Model Development for Five Animal Classes</a:t>
            </a:r>
            <a:endParaRPr lang="en-US" sz="4450" dirty="0"/>
          </a:p>
        </p:txBody>
      </p:sp>
      <p:sp>
        <p:nvSpPr>
          <p:cNvPr id="5" name="Text 2"/>
          <p:cNvSpPr/>
          <p:nvPr/>
        </p:nvSpPr>
        <p:spPr>
          <a:xfrm>
            <a:off x="793790" y="4194096"/>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Roboto Light" pitchFamily="34" charset="0"/>
                <a:ea typeface="Roboto Light" pitchFamily="34" charset="-122"/>
                <a:cs typeface="Roboto Light" pitchFamily="34" charset="-120"/>
              </a:rPr>
              <a:t>Raisul Islam Kabbo, Md. Rafawat Islam, Shakil Ahmed, Entishar Rashid Chowdhury, Sudipto Roy</a:t>
            </a:r>
            <a:endParaRPr lang="en-US" sz="1750" dirty="0"/>
          </a:p>
        </p:txBody>
      </p:sp>
      <p:sp>
        <p:nvSpPr>
          <p:cNvPr id="6" name="Text 3"/>
          <p:cNvSpPr/>
          <p:nvPr/>
        </p:nvSpPr>
        <p:spPr>
          <a:xfrm>
            <a:off x="793790" y="481214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Roboto Light" pitchFamily="34" charset="0"/>
                <a:ea typeface="Roboto Light" pitchFamily="34" charset="-122"/>
                <a:cs typeface="Roboto Light" pitchFamily="34" charset="-120"/>
              </a:rPr>
              <a:t>Project Group No. 1 | CSE445 - Machine Learning</a:t>
            </a:r>
            <a:endParaRPr lang="en-US" sz="1750" dirty="0"/>
          </a:p>
        </p:txBody>
      </p:sp>
      <p:sp>
        <p:nvSpPr>
          <p:cNvPr id="7" name="Text 4"/>
          <p:cNvSpPr/>
          <p:nvPr/>
        </p:nvSpPr>
        <p:spPr>
          <a:xfrm>
            <a:off x="793790" y="5430203"/>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Roboto Light" pitchFamily="34" charset="0"/>
                <a:ea typeface="Roboto Light" pitchFamily="34" charset="-122"/>
                <a:cs typeface="Roboto Light" pitchFamily="34" charset="-120"/>
              </a:rPr>
              <a:t>Department of Electrical and Computer Engineering | North South University, Dhaka, Bangladesh</a:t>
            </a:r>
            <a:endParaRPr lang="en-US" sz="1750" dirty="0"/>
          </a:p>
        </p:txBody>
      </p:sp>
      <p:sp>
        <p:nvSpPr>
          <p:cNvPr id="9" name="TextBox 8">
            <a:extLst>
              <a:ext uri="{FF2B5EF4-FFF2-40B4-BE49-F238E27FC236}">
                <a16:creationId xmlns:a16="http://schemas.microsoft.com/office/drawing/2014/main" id="{F68CBA34-AABA-4E8F-9E25-D3AE3A341DFD}"/>
              </a:ext>
            </a:extLst>
          </p:cNvPr>
          <p:cNvSpPr txBox="1"/>
          <p:nvPr/>
        </p:nvSpPr>
        <p:spPr>
          <a:xfrm>
            <a:off x="0" y="7752484"/>
            <a:ext cx="14691360" cy="431465"/>
          </a:xfrm>
          <a:prstGeom prst="rect">
            <a:avLst/>
          </a:prstGeom>
          <a:noFill/>
        </p:spPr>
        <p:txBody>
          <a:bodyPr wrap="square">
            <a:spAutoFit/>
          </a:bodyPr>
          <a:lstStyle/>
          <a:p>
            <a:pPr marL="0" indent="0" algn="ctr">
              <a:lnSpc>
                <a:spcPts val="2850"/>
              </a:lnSpc>
              <a:buNone/>
            </a:pPr>
            <a:r>
              <a:rPr lang="en-US" sz="1800" dirty="0">
                <a:solidFill>
                  <a:srgbClr val="000000"/>
                </a:solidFill>
                <a:latin typeface="Roboto Light" pitchFamily="34" charset="0"/>
                <a:ea typeface="Roboto Light" pitchFamily="34" charset="-122"/>
                <a:cs typeface="Roboto Light" pitchFamily="34" charset="-120"/>
              </a:rPr>
              <a:t>Group No. 1			  	       </a:t>
            </a:r>
            <a:r>
              <a:rPr lang="en-US" sz="1800" dirty="0" err="1">
                <a:solidFill>
                  <a:srgbClr val="000000"/>
                </a:solidFill>
                <a:latin typeface="Roboto Light" pitchFamily="34" charset="0"/>
                <a:ea typeface="Roboto Light" pitchFamily="34" charset="-122"/>
                <a:cs typeface="Roboto Light" pitchFamily="34" charset="-120"/>
              </a:rPr>
              <a:t>Raisul</a:t>
            </a:r>
            <a:r>
              <a:rPr lang="en-US" sz="1800" dirty="0">
                <a:solidFill>
                  <a:srgbClr val="000000"/>
                </a:solidFill>
                <a:latin typeface="Roboto Light" pitchFamily="34" charset="0"/>
                <a:ea typeface="Roboto Light" pitchFamily="34" charset="-122"/>
                <a:cs typeface="Roboto Light" pitchFamily="34" charset="-120"/>
              </a:rPr>
              <a:t> Islam </a:t>
            </a:r>
            <a:r>
              <a:rPr lang="en-US" sz="1800" dirty="0" err="1">
                <a:solidFill>
                  <a:srgbClr val="000000"/>
                </a:solidFill>
                <a:latin typeface="Roboto Light" pitchFamily="34" charset="0"/>
                <a:ea typeface="Roboto Light" pitchFamily="34" charset="-122"/>
                <a:cs typeface="Roboto Light" pitchFamily="34" charset="-120"/>
              </a:rPr>
              <a:t>Kabbo</a:t>
            </a:r>
            <a:r>
              <a:rPr lang="en-US" sz="1800" dirty="0">
                <a:solidFill>
                  <a:srgbClr val="000000"/>
                </a:solidFill>
                <a:latin typeface="Roboto Light" pitchFamily="34" charset="0"/>
                <a:ea typeface="Roboto Light" pitchFamily="34" charset="-122"/>
                <a:cs typeface="Roboto Light" pitchFamily="34" charset="-120"/>
              </a:rPr>
              <a:t>, Md. </a:t>
            </a:r>
            <a:r>
              <a:rPr lang="en-US" sz="1800" dirty="0" err="1">
                <a:solidFill>
                  <a:srgbClr val="000000"/>
                </a:solidFill>
                <a:latin typeface="Roboto Light" pitchFamily="34" charset="0"/>
                <a:ea typeface="Roboto Light" pitchFamily="34" charset="-122"/>
                <a:cs typeface="Roboto Light" pitchFamily="34" charset="-120"/>
              </a:rPr>
              <a:t>Rafawat</a:t>
            </a:r>
            <a:r>
              <a:rPr lang="en-US" sz="1800" dirty="0">
                <a:solidFill>
                  <a:srgbClr val="000000"/>
                </a:solidFill>
                <a:latin typeface="Roboto Light" pitchFamily="34" charset="0"/>
                <a:ea typeface="Roboto Light" pitchFamily="34" charset="-122"/>
                <a:cs typeface="Roboto Light" pitchFamily="34" charset="-120"/>
              </a:rPr>
              <a:t> Islam, Shakil Ahmed, </a:t>
            </a:r>
            <a:r>
              <a:rPr lang="en-US" sz="1800" dirty="0" err="1">
                <a:solidFill>
                  <a:srgbClr val="000000"/>
                </a:solidFill>
                <a:latin typeface="Roboto Light" pitchFamily="34" charset="0"/>
                <a:ea typeface="Roboto Light" pitchFamily="34" charset="-122"/>
                <a:cs typeface="Roboto Light" pitchFamily="34" charset="-120"/>
              </a:rPr>
              <a:t>Entishar</a:t>
            </a:r>
            <a:r>
              <a:rPr lang="en-US" sz="1800" dirty="0">
                <a:solidFill>
                  <a:srgbClr val="000000"/>
                </a:solidFill>
                <a:latin typeface="Roboto Light" pitchFamily="34" charset="0"/>
                <a:ea typeface="Roboto Light" pitchFamily="34" charset="-122"/>
                <a:cs typeface="Roboto Light" pitchFamily="34" charset="-120"/>
              </a:rPr>
              <a:t> Rashid Chowdhury, </a:t>
            </a:r>
            <a:r>
              <a:rPr lang="en-US" sz="1800" dirty="0" err="1">
                <a:solidFill>
                  <a:srgbClr val="000000"/>
                </a:solidFill>
                <a:latin typeface="Roboto Light" pitchFamily="34" charset="0"/>
                <a:ea typeface="Roboto Light" pitchFamily="34" charset="-122"/>
                <a:cs typeface="Roboto Light" pitchFamily="34" charset="-120"/>
              </a:rPr>
              <a:t>Sudipto</a:t>
            </a:r>
            <a:r>
              <a:rPr lang="en-US" sz="1800" dirty="0">
                <a:solidFill>
                  <a:srgbClr val="000000"/>
                </a:solidFill>
                <a:latin typeface="Roboto Light" pitchFamily="34" charset="0"/>
                <a:ea typeface="Roboto Light" pitchFamily="34" charset="-122"/>
                <a:cs typeface="Roboto Light" pitchFamily="34" charset="-120"/>
              </a:rPr>
              <a:t> Roy</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1577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Naïve Bayes &amp; Advanced Hybrid Model</a:t>
            </a:r>
            <a:endParaRPr lang="en-US" sz="4450" dirty="0"/>
          </a:p>
        </p:txBody>
      </p:sp>
      <p:sp>
        <p:nvSpPr>
          <p:cNvPr id="4" name="Text 1"/>
          <p:cNvSpPr/>
          <p:nvPr/>
        </p:nvSpPr>
        <p:spPr>
          <a:xfrm>
            <a:off x="793790" y="3173492"/>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2F2F3"/>
                </a:solidFill>
                <a:latin typeface="Poppins Light" pitchFamily="34" charset="0"/>
                <a:ea typeface="Poppins Light" pitchFamily="34" charset="-122"/>
                <a:cs typeface="Poppins Light" pitchFamily="34" charset="-120"/>
              </a:rPr>
              <a:t>Naïve Bayes</a:t>
            </a:r>
            <a:endParaRPr lang="en-US" sz="2650" dirty="0"/>
          </a:p>
        </p:txBody>
      </p:sp>
      <p:sp>
        <p:nvSpPr>
          <p:cNvPr id="5" name="Text 2"/>
          <p:cNvSpPr/>
          <p:nvPr/>
        </p:nvSpPr>
        <p:spPr>
          <a:xfrm>
            <a:off x="793790" y="393894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Chosen for probabilistic simplicity and as a fast baseline for high-dimensional data.</a:t>
            </a:r>
            <a:endParaRPr lang="en-US" sz="1750" dirty="0"/>
          </a:p>
        </p:txBody>
      </p:sp>
      <p:sp>
        <p:nvSpPr>
          <p:cNvPr id="6" name="Text 3"/>
          <p:cNvSpPr/>
          <p:nvPr/>
        </p:nvSpPr>
        <p:spPr>
          <a:xfrm>
            <a:off x="793790" y="4919901"/>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Challenges:</a:t>
            </a:r>
            <a:r>
              <a:rPr lang="en-US" sz="1750" dirty="0">
                <a:solidFill>
                  <a:srgbClr val="E5E0DF"/>
                </a:solidFill>
                <a:latin typeface="Roboto Light" pitchFamily="34" charset="0"/>
                <a:ea typeface="Roboto Light" pitchFamily="34" charset="-122"/>
                <a:cs typeface="Roboto Light" pitchFamily="34" charset="-120"/>
              </a:rPr>
              <a:t> Violation of independence assumption, curse of dimensionality, information loss from grayscale conversion, data scarcity.</a:t>
            </a:r>
            <a:endParaRPr lang="en-US" sz="1750" dirty="0"/>
          </a:p>
        </p:txBody>
      </p:sp>
      <p:sp>
        <p:nvSpPr>
          <p:cNvPr id="7" name="Text 4"/>
          <p:cNvSpPr/>
          <p:nvPr/>
        </p:nvSpPr>
        <p:spPr>
          <a:xfrm>
            <a:off x="793790" y="608790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Solutions:</a:t>
            </a:r>
            <a:r>
              <a:rPr lang="en-US" sz="1750" dirty="0">
                <a:solidFill>
                  <a:srgbClr val="E5E0DF"/>
                </a:solidFill>
                <a:latin typeface="Roboto Light" pitchFamily="34" charset="0"/>
                <a:ea typeface="Roboto Light" pitchFamily="34" charset="-122"/>
                <a:cs typeface="Roboto Light" pitchFamily="34" charset="-120"/>
              </a:rPr>
              <a:t> Dimensionality reduction (PCA, SIFT), more appropriate models (k-NN, SVM, CNNs), preserving color, data augmentation.</a:t>
            </a:r>
            <a:endParaRPr lang="en-US" sz="1750" dirty="0"/>
          </a:p>
        </p:txBody>
      </p:sp>
      <p:sp>
        <p:nvSpPr>
          <p:cNvPr id="9" name="TextBox 8">
            <a:extLst>
              <a:ext uri="{FF2B5EF4-FFF2-40B4-BE49-F238E27FC236}">
                <a16:creationId xmlns:a16="http://schemas.microsoft.com/office/drawing/2014/main" id="{BA41F0ED-89EC-498C-9FF5-344D512AA728}"/>
              </a:ext>
            </a:extLst>
          </p:cNvPr>
          <p:cNvSpPr txBox="1"/>
          <p:nvPr/>
        </p:nvSpPr>
        <p:spPr>
          <a:xfrm>
            <a:off x="-485061" y="7837782"/>
            <a:ext cx="1559560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99109"/>
            <a:ext cx="4019074" cy="425291"/>
          </a:xfrm>
          <a:prstGeom prst="rect">
            <a:avLst/>
          </a:prstGeom>
          <a:noFill/>
          <a:ln/>
        </p:spPr>
        <p:txBody>
          <a:bodyPr wrap="none" lIns="0" tIns="0" rIns="0" bIns="0" rtlCol="0" anchor="t"/>
          <a:lstStyle/>
          <a:p>
            <a:pPr marL="0" indent="0" algn="l">
              <a:lnSpc>
                <a:spcPts val="3300"/>
              </a:lnSpc>
              <a:buNone/>
            </a:pPr>
            <a:r>
              <a:rPr lang="en-US" sz="2650" dirty="0">
                <a:solidFill>
                  <a:srgbClr val="F2F2F3"/>
                </a:solidFill>
                <a:latin typeface="Poppins Light" pitchFamily="34" charset="0"/>
                <a:ea typeface="Poppins Light" pitchFamily="34" charset="-122"/>
                <a:cs typeface="Poppins Light" pitchFamily="34" charset="-120"/>
              </a:rPr>
              <a:t>Advanced Hybrid Model</a:t>
            </a:r>
            <a:endParaRPr lang="en-US" sz="2650" dirty="0"/>
          </a:p>
        </p:txBody>
      </p:sp>
      <p:sp>
        <p:nvSpPr>
          <p:cNvPr id="4" name="Text 1"/>
          <p:cNvSpPr/>
          <p:nvPr/>
        </p:nvSpPr>
        <p:spPr>
          <a:xfrm>
            <a:off x="793790" y="497955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Combines deep feature extraction (ResNet50, EfficientNet-B0, ViT-B/16), dimensionality reduction (PCA, Autoencoders, UMAP), classical ML classifiers, and ensemble methods (Voting, Stacking).</a:t>
            </a:r>
            <a:endParaRPr lang="en-US" sz="1750" dirty="0"/>
          </a:p>
        </p:txBody>
      </p:sp>
      <p:sp>
        <p:nvSpPr>
          <p:cNvPr id="5" name="Text 2"/>
          <p:cNvSpPr/>
          <p:nvPr/>
        </p:nvSpPr>
        <p:spPr>
          <a:xfrm>
            <a:off x="793790" y="596050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Challenges:</a:t>
            </a:r>
            <a:r>
              <a:rPr lang="en-US" sz="1750" dirty="0">
                <a:solidFill>
                  <a:srgbClr val="E5E0DF"/>
                </a:solidFill>
                <a:latin typeface="Roboto Light" pitchFamily="34" charset="0"/>
                <a:ea typeface="Roboto Light" pitchFamily="34" charset="-122"/>
                <a:cs typeface="Roboto Light" pitchFamily="34" charset="-120"/>
              </a:rPr>
              <a:t> Overfitting, feature mismatch, class imbalance, pipeline complexity, hyperparameter sensitivity.</a:t>
            </a:r>
            <a:endParaRPr lang="en-US" sz="1750" dirty="0"/>
          </a:p>
        </p:txBody>
      </p:sp>
      <p:sp>
        <p:nvSpPr>
          <p:cNvPr id="6" name="Text 3"/>
          <p:cNvSpPr/>
          <p:nvPr/>
        </p:nvSpPr>
        <p:spPr>
          <a:xfrm>
            <a:off x="793790" y="640270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Solutions:</a:t>
            </a:r>
            <a:r>
              <a:rPr lang="en-US" sz="1750" dirty="0">
                <a:solidFill>
                  <a:srgbClr val="E5E0DF"/>
                </a:solidFill>
                <a:latin typeface="Roboto Light" pitchFamily="34" charset="0"/>
                <a:ea typeface="Roboto Light" pitchFamily="34" charset="-122"/>
                <a:cs typeface="Roboto Light" pitchFamily="34" charset="-120"/>
              </a:rPr>
              <a:t> Data augmentation, balancing dataset, simplifying pipeline, hyperparameter tuning, regularization.</a:t>
            </a:r>
            <a:endParaRPr lang="en-US" sz="1750" dirty="0"/>
          </a:p>
        </p:txBody>
      </p:sp>
      <p:pic>
        <p:nvPicPr>
          <p:cNvPr id="7" name="Picture 6">
            <a:extLst>
              <a:ext uri="{FF2B5EF4-FFF2-40B4-BE49-F238E27FC236}">
                <a16:creationId xmlns:a16="http://schemas.microsoft.com/office/drawing/2014/main" id="{EAC234DD-C111-4344-A247-2CB311E46BDC}"/>
              </a:ext>
            </a:extLst>
          </p:cNvPr>
          <p:cNvPicPr>
            <a:picLocks noChangeAspect="1"/>
          </p:cNvPicPr>
          <p:nvPr/>
        </p:nvPicPr>
        <p:blipFill>
          <a:blip r:embed="rId4"/>
          <a:stretch>
            <a:fillRect/>
          </a:stretch>
        </p:blipFill>
        <p:spPr>
          <a:xfrm>
            <a:off x="12750801" y="7432692"/>
            <a:ext cx="1879600" cy="725805"/>
          </a:xfrm>
          <a:prstGeom prst="rect">
            <a:avLst/>
          </a:prstGeom>
        </p:spPr>
      </p:pic>
      <p:sp>
        <p:nvSpPr>
          <p:cNvPr id="9" name="TextBox 8">
            <a:extLst>
              <a:ext uri="{FF2B5EF4-FFF2-40B4-BE49-F238E27FC236}">
                <a16:creationId xmlns:a16="http://schemas.microsoft.com/office/drawing/2014/main" id="{8A206E58-A93E-4666-AA99-38ADCB0F086E}"/>
              </a:ext>
            </a:extLst>
          </p:cNvPr>
          <p:cNvSpPr txBox="1"/>
          <p:nvPr/>
        </p:nvSpPr>
        <p:spPr>
          <a:xfrm>
            <a:off x="-162560" y="7835013"/>
            <a:ext cx="1495552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46165" y="756880"/>
            <a:ext cx="8692634" cy="666274"/>
          </a:xfrm>
          <a:prstGeom prst="rect">
            <a:avLst/>
          </a:prstGeom>
          <a:noFill/>
          <a:ln/>
        </p:spPr>
        <p:txBody>
          <a:bodyPr wrap="none" lIns="0" tIns="0" rIns="0" bIns="0" rtlCol="0" anchor="t"/>
          <a:lstStyle/>
          <a:p>
            <a:pPr marL="0" indent="0" algn="l">
              <a:lnSpc>
                <a:spcPts val="5200"/>
              </a:lnSpc>
              <a:buNone/>
            </a:pPr>
            <a:r>
              <a:rPr lang="en-US" sz="4150" dirty="0">
                <a:solidFill>
                  <a:srgbClr val="F2F2F3"/>
                </a:solidFill>
                <a:latin typeface="Poppins Light" pitchFamily="34" charset="0"/>
                <a:ea typeface="Poppins Light" pitchFamily="34" charset="-122"/>
                <a:cs typeface="Poppins Light" pitchFamily="34" charset="-120"/>
              </a:rPr>
              <a:t>Key Learnings &amp; Future Directions</a:t>
            </a:r>
            <a:endParaRPr lang="en-US" sz="4150" dirty="0"/>
          </a:p>
        </p:txBody>
      </p:sp>
      <p:sp>
        <p:nvSpPr>
          <p:cNvPr id="3" name="Text 1"/>
          <p:cNvSpPr/>
          <p:nvPr/>
        </p:nvSpPr>
        <p:spPr>
          <a:xfrm>
            <a:off x="746165" y="1849517"/>
            <a:ext cx="13138071" cy="682228"/>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Throughout this project, we explored various machine learning models and hybrid approaches for animal image classification, observing significant improvements with each iteration.</a:t>
            </a:r>
            <a:endParaRPr lang="en-US" sz="1650" dirty="0"/>
          </a:p>
        </p:txBody>
      </p:sp>
      <p:sp>
        <p:nvSpPr>
          <p:cNvPr id="4" name="Shape 2"/>
          <p:cNvSpPr/>
          <p:nvPr/>
        </p:nvSpPr>
        <p:spPr>
          <a:xfrm>
            <a:off x="746165" y="2771537"/>
            <a:ext cx="4237196" cy="2979539"/>
          </a:xfrm>
          <a:prstGeom prst="roundRect">
            <a:avLst>
              <a:gd name="adj" fmla="val 3683"/>
            </a:avLst>
          </a:prstGeom>
          <a:solidFill>
            <a:srgbClr val="050505"/>
          </a:solidFill>
          <a:ln w="22860">
            <a:solidFill>
              <a:srgbClr val="56565B"/>
            </a:solidFill>
            <a:prstDash val="solid"/>
          </a:ln>
        </p:spPr>
      </p:sp>
      <p:sp>
        <p:nvSpPr>
          <p:cNvPr id="5" name="Shape 3"/>
          <p:cNvSpPr/>
          <p:nvPr/>
        </p:nvSpPr>
        <p:spPr>
          <a:xfrm>
            <a:off x="723305" y="2771537"/>
            <a:ext cx="91440" cy="2979539"/>
          </a:xfrm>
          <a:prstGeom prst="roundRect">
            <a:avLst>
              <a:gd name="adj" fmla="val 97929"/>
            </a:avLst>
          </a:prstGeom>
          <a:solidFill>
            <a:srgbClr val="F2F2F3"/>
          </a:solidFill>
          <a:ln/>
        </p:spPr>
      </p:sp>
      <p:sp>
        <p:nvSpPr>
          <p:cNvPr id="6" name="Text 4"/>
          <p:cNvSpPr/>
          <p:nvPr/>
        </p:nvSpPr>
        <p:spPr>
          <a:xfrm>
            <a:off x="1050727" y="3007519"/>
            <a:ext cx="2932271" cy="333018"/>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itchFamily="34" charset="0"/>
                <a:ea typeface="Poppins Light" pitchFamily="34" charset="-122"/>
                <a:cs typeface="Poppins Light" pitchFamily="34" charset="-120"/>
              </a:rPr>
              <a:t>Iterative Improvement</a:t>
            </a:r>
            <a:endParaRPr lang="en-US" sz="2050" dirty="0"/>
          </a:p>
        </p:txBody>
      </p:sp>
      <p:sp>
        <p:nvSpPr>
          <p:cNvPr id="7" name="Text 5"/>
          <p:cNvSpPr/>
          <p:nvPr/>
        </p:nvSpPr>
        <p:spPr>
          <a:xfrm>
            <a:off x="1050727" y="3468410"/>
            <a:ext cx="3696653" cy="170557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Progressive application of advanced techniques, from baseline models to complex ensembles and deep feature extraction, consistently boosted accuracy and robustness.</a:t>
            </a:r>
            <a:endParaRPr lang="en-US" sz="1650" dirty="0"/>
          </a:p>
        </p:txBody>
      </p:sp>
      <p:sp>
        <p:nvSpPr>
          <p:cNvPr id="8" name="Shape 6"/>
          <p:cNvSpPr/>
          <p:nvPr/>
        </p:nvSpPr>
        <p:spPr>
          <a:xfrm>
            <a:off x="5196483" y="2771537"/>
            <a:ext cx="4237315" cy="2979539"/>
          </a:xfrm>
          <a:prstGeom prst="roundRect">
            <a:avLst>
              <a:gd name="adj" fmla="val 3683"/>
            </a:avLst>
          </a:prstGeom>
          <a:solidFill>
            <a:srgbClr val="050505"/>
          </a:solidFill>
          <a:ln w="22860">
            <a:solidFill>
              <a:srgbClr val="56565B"/>
            </a:solidFill>
            <a:prstDash val="solid"/>
          </a:ln>
        </p:spPr>
      </p:sp>
      <p:sp>
        <p:nvSpPr>
          <p:cNvPr id="9" name="Shape 7"/>
          <p:cNvSpPr/>
          <p:nvPr/>
        </p:nvSpPr>
        <p:spPr>
          <a:xfrm>
            <a:off x="5173623" y="2771537"/>
            <a:ext cx="91440" cy="2979539"/>
          </a:xfrm>
          <a:prstGeom prst="roundRect">
            <a:avLst>
              <a:gd name="adj" fmla="val 97929"/>
            </a:avLst>
          </a:prstGeom>
          <a:solidFill>
            <a:srgbClr val="F2F2F3"/>
          </a:solidFill>
          <a:ln/>
        </p:spPr>
      </p:sp>
      <p:sp>
        <p:nvSpPr>
          <p:cNvPr id="10" name="Text 8"/>
          <p:cNvSpPr/>
          <p:nvPr/>
        </p:nvSpPr>
        <p:spPr>
          <a:xfrm>
            <a:off x="5501045" y="3007519"/>
            <a:ext cx="3605808" cy="333018"/>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itchFamily="34" charset="0"/>
                <a:ea typeface="Poppins Light" pitchFamily="34" charset="-122"/>
                <a:cs typeface="Poppins Light" pitchFamily="34" charset="-120"/>
              </a:rPr>
              <a:t>Data &amp; Feature Engineering</a:t>
            </a:r>
            <a:endParaRPr lang="en-US" sz="2050" dirty="0"/>
          </a:p>
        </p:txBody>
      </p:sp>
      <p:sp>
        <p:nvSpPr>
          <p:cNvPr id="11" name="Text 9"/>
          <p:cNvSpPr/>
          <p:nvPr/>
        </p:nvSpPr>
        <p:spPr>
          <a:xfrm>
            <a:off x="5501045" y="3468410"/>
            <a:ext cx="3696772" cy="204668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The critical role of extensive data augmentation, careful preprocessing, and sophisticated feature engineering proved essential for overcoming challenges and optimizing performance.</a:t>
            </a:r>
            <a:endParaRPr lang="en-US" sz="1650" dirty="0"/>
          </a:p>
        </p:txBody>
      </p:sp>
      <p:sp>
        <p:nvSpPr>
          <p:cNvPr id="12" name="Shape 10"/>
          <p:cNvSpPr/>
          <p:nvPr/>
        </p:nvSpPr>
        <p:spPr>
          <a:xfrm>
            <a:off x="9646920" y="2771537"/>
            <a:ext cx="4237315" cy="2979539"/>
          </a:xfrm>
          <a:prstGeom prst="roundRect">
            <a:avLst>
              <a:gd name="adj" fmla="val 3683"/>
            </a:avLst>
          </a:prstGeom>
          <a:solidFill>
            <a:srgbClr val="050505"/>
          </a:solidFill>
          <a:ln w="22860">
            <a:solidFill>
              <a:srgbClr val="56565B"/>
            </a:solidFill>
            <a:prstDash val="solid"/>
          </a:ln>
        </p:spPr>
      </p:sp>
      <p:sp>
        <p:nvSpPr>
          <p:cNvPr id="13" name="Shape 11"/>
          <p:cNvSpPr/>
          <p:nvPr/>
        </p:nvSpPr>
        <p:spPr>
          <a:xfrm>
            <a:off x="9624060" y="2771537"/>
            <a:ext cx="91440" cy="2979539"/>
          </a:xfrm>
          <a:prstGeom prst="roundRect">
            <a:avLst>
              <a:gd name="adj" fmla="val 97929"/>
            </a:avLst>
          </a:prstGeom>
          <a:solidFill>
            <a:srgbClr val="F2F2F3"/>
          </a:solidFill>
          <a:ln/>
        </p:spPr>
      </p:sp>
      <p:sp>
        <p:nvSpPr>
          <p:cNvPr id="14" name="Text 12"/>
          <p:cNvSpPr/>
          <p:nvPr/>
        </p:nvSpPr>
        <p:spPr>
          <a:xfrm>
            <a:off x="9951482" y="3007519"/>
            <a:ext cx="2664976" cy="333018"/>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itchFamily="34" charset="0"/>
                <a:ea typeface="Poppins Light" pitchFamily="34" charset="-122"/>
                <a:cs typeface="Poppins Light" pitchFamily="34" charset="-120"/>
              </a:rPr>
              <a:t>Hybrid Strength</a:t>
            </a:r>
            <a:endParaRPr lang="en-US" sz="2050" dirty="0"/>
          </a:p>
        </p:txBody>
      </p:sp>
      <p:sp>
        <p:nvSpPr>
          <p:cNvPr id="15" name="Text 13"/>
          <p:cNvSpPr/>
          <p:nvPr/>
        </p:nvSpPr>
        <p:spPr>
          <a:xfrm>
            <a:off x="9951482" y="3468410"/>
            <a:ext cx="3696772" cy="170557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Combining strengths of different models through hybrid architectures and ensemble methods yielded superior results, highlighting the power of multi-faceted approaches.</a:t>
            </a:r>
            <a:endParaRPr lang="en-US" sz="1650" dirty="0"/>
          </a:p>
        </p:txBody>
      </p:sp>
      <p:sp>
        <p:nvSpPr>
          <p:cNvPr id="16" name="Text 14"/>
          <p:cNvSpPr/>
          <p:nvPr/>
        </p:nvSpPr>
        <p:spPr>
          <a:xfrm>
            <a:off x="746165" y="6070878"/>
            <a:ext cx="3198019" cy="399693"/>
          </a:xfrm>
          <a:prstGeom prst="rect">
            <a:avLst/>
          </a:prstGeom>
          <a:noFill/>
          <a:ln/>
        </p:spPr>
        <p:txBody>
          <a:bodyPr wrap="none" lIns="0" tIns="0" rIns="0" bIns="0" rtlCol="0" anchor="t"/>
          <a:lstStyle/>
          <a:p>
            <a:pPr marL="0" indent="0" algn="l">
              <a:lnSpc>
                <a:spcPts val="3100"/>
              </a:lnSpc>
              <a:buNone/>
            </a:pPr>
            <a:r>
              <a:rPr lang="en-US" sz="2500" dirty="0">
                <a:solidFill>
                  <a:srgbClr val="F2F2F3"/>
                </a:solidFill>
                <a:latin typeface="Poppins Light" pitchFamily="34" charset="0"/>
                <a:ea typeface="Poppins Light" pitchFamily="34" charset="-122"/>
                <a:cs typeface="Poppins Light" pitchFamily="34" charset="-120"/>
              </a:rPr>
              <a:t>Next Steps</a:t>
            </a:r>
            <a:endParaRPr lang="en-US" sz="2500" dirty="0"/>
          </a:p>
        </p:txBody>
      </p:sp>
      <p:sp>
        <p:nvSpPr>
          <p:cNvPr id="17" name="Text 15"/>
          <p:cNvSpPr/>
          <p:nvPr/>
        </p:nvSpPr>
        <p:spPr>
          <a:xfrm>
            <a:off x="746165" y="6790373"/>
            <a:ext cx="13138071" cy="682228"/>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Future work includes expanding the dataset, exploring more advanced deep learning architectures, and deploying the best performing model for real-world applications. Thank you.</a:t>
            </a:r>
            <a:endParaRPr lang="en-US" sz="1650" dirty="0"/>
          </a:p>
        </p:txBody>
      </p:sp>
      <p:pic>
        <p:nvPicPr>
          <p:cNvPr id="19" name="Picture 18">
            <a:extLst>
              <a:ext uri="{FF2B5EF4-FFF2-40B4-BE49-F238E27FC236}">
                <a16:creationId xmlns:a16="http://schemas.microsoft.com/office/drawing/2014/main" id="{36687606-9145-427A-8D09-CDFED93676D0}"/>
              </a:ext>
            </a:extLst>
          </p:cNvPr>
          <p:cNvPicPr>
            <a:picLocks noChangeAspect="1"/>
          </p:cNvPicPr>
          <p:nvPr/>
        </p:nvPicPr>
        <p:blipFill>
          <a:blip r:embed="rId3"/>
          <a:stretch>
            <a:fillRect/>
          </a:stretch>
        </p:blipFill>
        <p:spPr>
          <a:xfrm>
            <a:off x="12750801" y="7589520"/>
            <a:ext cx="1879600" cy="568977"/>
          </a:xfrm>
          <a:prstGeom prst="rect">
            <a:avLst/>
          </a:prstGeom>
        </p:spPr>
      </p:pic>
      <p:sp>
        <p:nvSpPr>
          <p:cNvPr id="24" name="TextBox 23">
            <a:extLst>
              <a:ext uri="{FF2B5EF4-FFF2-40B4-BE49-F238E27FC236}">
                <a16:creationId xmlns:a16="http://schemas.microsoft.com/office/drawing/2014/main" id="{B6C0CF64-2272-4796-A3D9-C9EE5628C083}"/>
              </a:ext>
            </a:extLst>
          </p:cNvPr>
          <p:cNvSpPr txBox="1"/>
          <p:nvPr/>
        </p:nvSpPr>
        <p:spPr>
          <a:xfrm>
            <a:off x="-107771" y="7761552"/>
            <a:ext cx="14823440" cy="431465"/>
          </a:xfrm>
          <a:prstGeom prst="rect">
            <a:avLst/>
          </a:prstGeom>
          <a:noFill/>
        </p:spPr>
        <p:txBody>
          <a:bodyPr wrap="square">
            <a:spAutoFit/>
          </a:bodyPr>
          <a:lstStyle/>
          <a:p>
            <a:pPr marL="0" marR="0" lvl="0" indent="0" algn="ctr" defTabSz="914400" rtl="0" eaLnBrk="1" fontAlgn="auto" latinLnBrk="0" hangingPunct="1">
              <a:lnSpc>
                <a:spcPts val="285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boto Light" pitchFamily="34" charset="0"/>
                <a:ea typeface="Roboto Light" pitchFamily="34" charset="-122"/>
                <a:cs typeface="Roboto Light" pitchFamily="34" charset="-120"/>
              </a:rPr>
              <a:t>Group No. 1			  	      </a:t>
            </a:r>
            <a:r>
              <a:rPr kumimoji="0" lang="en-US" sz="1800" b="0" i="0" u="none" strike="noStrike" kern="1200" cap="none" spc="0" normalizeH="0" baseline="0" noProof="0" dirty="0" err="1">
                <a:ln>
                  <a:noFill/>
                </a:ln>
                <a:solidFill>
                  <a:prstClr val="white"/>
                </a:solidFill>
                <a:effectLst/>
                <a:uLnTx/>
                <a:uFillTx/>
                <a:latin typeface="Roboto Light" pitchFamily="34" charset="0"/>
                <a:ea typeface="Roboto Light" pitchFamily="34" charset="-122"/>
                <a:cs typeface="Roboto Light" pitchFamily="34" charset="-120"/>
              </a:rPr>
              <a:t>Raisul</a:t>
            </a:r>
            <a:r>
              <a:rPr kumimoji="0" lang="en-US" sz="1800" b="0" i="0" u="none" strike="noStrike" kern="1200" cap="none" spc="0" normalizeH="0" baseline="0" noProof="0" dirty="0">
                <a:ln>
                  <a:noFill/>
                </a:ln>
                <a:solidFill>
                  <a:prstClr val="white"/>
                </a:solidFill>
                <a:effectLst/>
                <a:uLnTx/>
                <a:uFillTx/>
                <a:latin typeface="Roboto Light" pitchFamily="34" charset="0"/>
                <a:ea typeface="Roboto Light" pitchFamily="34" charset="-122"/>
                <a:cs typeface="Roboto Light" pitchFamily="34" charset="-120"/>
              </a:rPr>
              <a:t> Islam </a:t>
            </a:r>
            <a:r>
              <a:rPr kumimoji="0" lang="en-US" sz="1800" b="0" i="0" u="none" strike="noStrike" kern="1200" cap="none" spc="0" normalizeH="0" baseline="0" noProof="0" dirty="0" err="1">
                <a:ln>
                  <a:noFill/>
                </a:ln>
                <a:solidFill>
                  <a:prstClr val="white"/>
                </a:solidFill>
                <a:effectLst/>
                <a:uLnTx/>
                <a:uFillTx/>
                <a:latin typeface="Roboto Light" pitchFamily="34" charset="0"/>
                <a:ea typeface="Roboto Light" pitchFamily="34" charset="-122"/>
                <a:cs typeface="Roboto Light" pitchFamily="34" charset="-120"/>
              </a:rPr>
              <a:t>Kabbo</a:t>
            </a:r>
            <a:r>
              <a:rPr kumimoji="0" lang="en-US" sz="1800" b="0" i="0" u="none" strike="noStrike" kern="1200" cap="none" spc="0" normalizeH="0" baseline="0" noProof="0" dirty="0">
                <a:ln>
                  <a:noFill/>
                </a:ln>
                <a:solidFill>
                  <a:prstClr val="white"/>
                </a:solidFill>
                <a:effectLst/>
                <a:uLnTx/>
                <a:uFillTx/>
                <a:latin typeface="Roboto Light" pitchFamily="34" charset="0"/>
                <a:ea typeface="Roboto Light" pitchFamily="34" charset="-122"/>
                <a:cs typeface="Roboto Light" pitchFamily="34" charset="-120"/>
              </a:rPr>
              <a:t>, Md. </a:t>
            </a:r>
            <a:r>
              <a:rPr kumimoji="0" lang="en-US" sz="1800" b="0" i="0" u="none" strike="noStrike" kern="1200" cap="none" spc="0" normalizeH="0" baseline="0" noProof="0" dirty="0" err="1">
                <a:ln>
                  <a:noFill/>
                </a:ln>
                <a:solidFill>
                  <a:prstClr val="white"/>
                </a:solidFill>
                <a:effectLst/>
                <a:uLnTx/>
                <a:uFillTx/>
                <a:latin typeface="Roboto Light" pitchFamily="34" charset="0"/>
                <a:ea typeface="Roboto Light" pitchFamily="34" charset="-122"/>
                <a:cs typeface="Roboto Light" pitchFamily="34" charset="-120"/>
              </a:rPr>
              <a:t>Rafawat</a:t>
            </a:r>
            <a:r>
              <a:rPr kumimoji="0" lang="en-US" sz="1800" b="0" i="0" u="none" strike="noStrike" kern="1200" cap="none" spc="0" normalizeH="0" baseline="0" noProof="0" dirty="0">
                <a:ln>
                  <a:noFill/>
                </a:ln>
                <a:solidFill>
                  <a:prstClr val="white"/>
                </a:solidFill>
                <a:effectLst/>
                <a:uLnTx/>
                <a:uFillTx/>
                <a:latin typeface="Roboto Light" pitchFamily="34" charset="0"/>
                <a:ea typeface="Roboto Light" pitchFamily="34" charset="-122"/>
                <a:cs typeface="Roboto Light" pitchFamily="34" charset="-120"/>
              </a:rPr>
              <a:t> Islam, Shakil Ahmed, </a:t>
            </a:r>
            <a:r>
              <a:rPr kumimoji="0" lang="en-US" sz="1800" b="0" i="0" u="none" strike="noStrike" kern="1200" cap="none" spc="0" normalizeH="0" baseline="0" noProof="0" dirty="0" err="1">
                <a:ln>
                  <a:noFill/>
                </a:ln>
                <a:solidFill>
                  <a:prstClr val="white"/>
                </a:solidFill>
                <a:effectLst/>
                <a:uLnTx/>
                <a:uFillTx/>
                <a:latin typeface="Roboto Light" pitchFamily="34" charset="0"/>
                <a:ea typeface="Roboto Light" pitchFamily="34" charset="-122"/>
                <a:cs typeface="Roboto Light" pitchFamily="34" charset="-120"/>
              </a:rPr>
              <a:t>Entishar</a:t>
            </a:r>
            <a:r>
              <a:rPr kumimoji="0" lang="en-US" sz="1800" b="0" i="0" u="none" strike="noStrike" kern="1200" cap="none" spc="0" normalizeH="0" baseline="0" noProof="0" dirty="0">
                <a:ln>
                  <a:noFill/>
                </a:ln>
                <a:solidFill>
                  <a:prstClr val="white"/>
                </a:solidFill>
                <a:effectLst/>
                <a:uLnTx/>
                <a:uFillTx/>
                <a:latin typeface="Roboto Light" pitchFamily="34" charset="0"/>
                <a:ea typeface="Roboto Light" pitchFamily="34" charset="-122"/>
                <a:cs typeface="Roboto Light" pitchFamily="34" charset="-120"/>
              </a:rPr>
              <a:t> Rashid Chowdhury, </a:t>
            </a:r>
            <a:r>
              <a:rPr kumimoji="0" lang="en-US" sz="1800" b="0" i="0" u="none" strike="noStrike" kern="1200" cap="none" spc="0" normalizeH="0" baseline="0" noProof="0" dirty="0" err="1">
                <a:ln>
                  <a:noFill/>
                </a:ln>
                <a:solidFill>
                  <a:prstClr val="white"/>
                </a:solidFill>
                <a:effectLst/>
                <a:uLnTx/>
                <a:uFillTx/>
                <a:latin typeface="Roboto Light" pitchFamily="34" charset="0"/>
                <a:ea typeface="Roboto Light" pitchFamily="34" charset="-122"/>
                <a:cs typeface="Roboto Light" pitchFamily="34" charset="-120"/>
              </a:rPr>
              <a:t>Sudipto</a:t>
            </a:r>
            <a:r>
              <a:rPr kumimoji="0" lang="en-US" sz="1800" b="0" i="0" u="none" strike="noStrike" kern="1200" cap="none" spc="0" normalizeH="0" baseline="0" noProof="0" dirty="0">
                <a:ln>
                  <a:noFill/>
                </a:ln>
                <a:solidFill>
                  <a:prstClr val="white"/>
                </a:solidFill>
                <a:effectLst/>
                <a:uLnTx/>
                <a:uFillTx/>
                <a:latin typeface="Roboto Light" pitchFamily="34" charset="0"/>
                <a:ea typeface="Roboto Light" pitchFamily="34" charset="-122"/>
                <a:cs typeface="Roboto Light" pitchFamily="34" charset="-120"/>
              </a:rPr>
              <a:t> Roy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alpha val="80000"/>
            </a:srgbClr>
          </a:solidFill>
          <a:ln/>
        </p:spPr>
      </p:sp>
      <p:sp>
        <p:nvSpPr>
          <p:cNvPr id="4" name="Text 1"/>
          <p:cNvSpPr/>
          <p:nvPr/>
        </p:nvSpPr>
        <p:spPr>
          <a:xfrm>
            <a:off x="10633752" y="6313399"/>
            <a:ext cx="6563811" cy="1132426"/>
          </a:xfrm>
          <a:prstGeom prst="rect">
            <a:avLst/>
          </a:prstGeom>
          <a:noFill/>
          <a:ln/>
        </p:spPr>
        <p:txBody>
          <a:bodyPr wrap="none" lIns="0" tIns="0" rIns="0" bIns="0" rtlCol="0" anchor="t"/>
          <a:lstStyle/>
          <a:p>
            <a:pPr marL="0" indent="0" algn="l">
              <a:lnSpc>
                <a:spcPts val="5550"/>
              </a:lnSpc>
              <a:buNone/>
            </a:pPr>
            <a:r>
              <a:rPr lang="en-US" sz="4800" dirty="0">
                <a:solidFill>
                  <a:srgbClr val="F2F2F3"/>
                </a:solidFill>
                <a:latin typeface="Poppins Light" pitchFamily="34" charset="0"/>
                <a:ea typeface="Poppins Light" pitchFamily="34" charset="-122"/>
                <a:cs typeface="Poppins Light" pitchFamily="34" charset="-120"/>
              </a:rPr>
              <a:t>Thank You</a:t>
            </a:r>
            <a:endParaRPr lang="en-US" sz="4800" dirty="0"/>
          </a:p>
        </p:txBody>
      </p:sp>
      <p:sp>
        <p:nvSpPr>
          <p:cNvPr id="6" name="TextBox 5">
            <a:extLst>
              <a:ext uri="{FF2B5EF4-FFF2-40B4-BE49-F238E27FC236}">
                <a16:creationId xmlns:a16="http://schemas.microsoft.com/office/drawing/2014/main" id="{26FFDE66-626A-462E-8428-3C7A46527093}"/>
              </a:ext>
            </a:extLst>
          </p:cNvPr>
          <p:cNvSpPr txBox="1"/>
          <p:nvPr/>
        </p:nvSpPr>
        <p:spPr>
          <a:xfrm>
            <a:off x="-71120" y="7798016"/>
            <a:ext cx="1477264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pic>
        <p:nvPicPr>
          <p:cNvPr id="1032" name="Picture 8">
            <a:extLst>
              <a:ext uri="{FF2B5EF4-FFF2-40B4-BE49-F238E27FC236}">
                <a16:creationId xmlns:a16="http://schemas.microsoft.com/office/drawing/2014/main" id="{9F189060-0012-4AD2-9FAF-50E9E6BD4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99" y="-265558"/>
            <a:ext cx="3513762" cy="80634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FC296F-FC6B-4FD8-9748-ABBF55C2606A}"/>
              </a:ext>
            </a:extLst>
          </p:cNvPr>
          <p:cNvPicPr>
            <a:picLocks noChangeAspect="1"/>
          </p:cNvPicPr>
          <p:nvPr/>
        </p:nvPicPr>
        <p:blipFill>
          <a:blip r:embed="rId5"/>
          <a:stretch>
            <a:fillRect/>
          </a:stretch>
        </p:blipFill>
        <p:spPr>
          <a:xfrm>
            <a:off x="4126310" y="898002"/>
            <a:ext cx="10210040" cy="1813546"/>
          </a:xfrm>
          <a:prstGeom prst="rect">
            <a:avLst/>
          </a:prstGeom>
        </p:spPr>
      </p:pic>
      <p:pic>
        <p:nvPicPr>
          <p:cNvPr id="31" name="Picture 32">
            <a:extLst>
              <a:ext uri="{FF2B5EF4-FFF2-40B4-BE49-F238E27FC236}">
                <a16:creationId xmlns:a16="http://schemas.microsoft.com/office/drawing/2014/main" id="{1DF6ADBD-C4FA-48EA-9187-4CB4F71407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0689" y="783775"/>
            <a:ext cx="9852917" cy="204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55476"/>
          </a:xfrm>
          <a:prstGeom prst="rect">
            <a:avLst/>
          </a:prstGeom>
        </p:spPr>
      </p:pic>
      <p:sp>
        <p:nvSpPr>
          <p:cNvPr id="3" name="Text 0"/>
          <p:cNvSpPr/>
          <p:nvPr/>
        </p:nvSpPr>
        <p:spPr>
          <a:xfrm>
            <a:off x="532924" y="3283506"/>
            <a:ext cx="10164366" cy="475893"/>
          </a:xfrm>
          <a:prstGeom prst="rect">
            <a:avLst/>
          </a:prstGeom>
          <a:noFill/>
          <a:ln/>
        </p:spPr>
        <p:txBody>
          <a:bodyPr wrap="none" lIns="0" tIns="0" rIns="0" bIns="0" rtlCol="0" anchor="t"/>
          <a:lstStyle/>
          <a:p>
            <a:pPr marL="0" indent="0" algn="l">
              <a:lnSpc>
                <a:spcPts val="3700"/>
              </a:lnSpc>
              <a:buNone/>
            </a:pPr>
            <a:r>
              <a:rPr lang="en-US" sz="2950" dirty="0">
                <a:solidFill>
                  <a:srgbClr val="F2F2F3"/>
                </a:solidFill>
                <a:latin typeface="Poppins Light" pitchFamily="34" charset="0"/>
                <a:ea typeface="Poppins Light" pitchFamily="34" charset="-122"/>
                <a:cs typeface="Poppins Light" pitchFamily="34" charset="-120"/>
              </a:rPr>
              <a:t>Project Overview: Custom Animal Image Classification</a:t>
            </a:r>
            <a:endParaRPr lang="en-US" sz="2950" dirty="0"/>
          </a:p>
        </p:txBody>
      </p:sp>
      <p:sp>
        <p:nvSpPr>
          <p:cNvPr id="4" name="Text 1"/>
          <p:cNvSpPr/>
          <p:nvPr/>
        </p:nvSpPr>
        <p:spPr>
          <a:xfrm>
            <a:off x="532924" y="3987760"/>
            <a:ext cx="13564553" cy="487204"/>
          </a:xfrm>
          <a:prstGeom prst="rect">
            <a:avLst/>
          </a:prstGeom>
          <a:noFill/>
          <a:ln/>
        </p:spPr>
        <p:txBody>
          <a:bodyPr wrap="square" lIns="0" tIns="0" rIns="0" bIns="0" rtlCol="0" anchor="t"/>
          <a:lstStyle/>
          <a:p>
            <a:pPr marL="0" indent="0" algn="l">
              <a:lnSpc>
                <a:spcPts val="1900"/>
              </a:lnSpc>
              <a:buNone/>
            </a:pPr>
            <a:r>
              <a:rPr lang="en-US" sz="1150" dirty="0">
                <a:solidFill>
                  <a:srgbClr val="E5E0DF"/>
                </a:solidFill>
                <a:latin typeface="Roboto Light" pitchFamily="34" charset="0"/>
                <a:ea typeface="Roboto Light" pitchFamily="34" charset="-122"/>
                <a:cs typeface="Roboto Light" pitchFamily="34" charset="-120"/>
              </a:rPr>
              <a:t>This project focuses on building a custom image classification dataset and training classical machine learning models to classify five animal classes—dog, cow, cat, lamb, and zebra. Each class contains 100 images sourced from the internet and mobile phones.</a:t>
            </a:r>
            <a:endParaRPr lang="en-US" sz="1150" dirty="0"/>
          </a:p>
        </p:txBody>
      </p:sp>
      <p:sp>
        <p:nvSpPr>
          <p:cNvPr id="5" name="Shape 2"/>
          <p:cNvSpPr/>
          <p:nvPr/>
        </p:nvSpPr>
        <p:spPr>
          <a:xfrm>
            <a:off x="532924" y="4646176"/>
            <a:ext cx="6706076" cy="2095143"/>
          </a:xfrm>
          <a:prstGeom prst="roundRect">
            <a:avLst>
              <a:gd name="adj" fmla="val 3492"/>
            </a:avLst>
          </a:prstGeom>
          <a:solidFill>
            <a:srgbClr val="050505"/>
          </a:solidFill>
          <a:ln w="15240">
            <a:solidFill>
              <a:srgbClr val="56565B"/>
            </a:solidFill>
            <a:prstDash val="solid"/>
          </a:ln>
        </p:spPr>
      </p:sp>
      <p:sp>
        <p:nvSpPr>
          <p:cNvPr id="6" name="Shape 3"/>
          <p:cNvSpPr/>
          <p:nvPr/>
        </p:nvSpPr>
        <p:spPr>
          <a:xfrm>
            <a:off x="517684" y="4646176"/>
            <a:ext cx="60960" cy="2095143"/>
          </a:xfrm>
          <a:prstGeom prst="roundRect">
            <a:avLst>
              <a:gd name="adj" fmla="val 104927"/>
            </a:avLst>
          </a:prstGeom>
          <a:solidFill>
            <a:srgbClr val="F2F2F3"/>
          </a:solidFill>
          <a:ln/>
        </p:spPr>
      </p:sp>
      <p:sp>
        <p:nvSpPr>
          <p:cNvPr id="7" name="Text 4"/>
          <p:cNvSpPr/>
          <p:nvPr/>
        </p:nvSpPr>
        <p:spPr>
          <a:xfrm>
            <a:off x="746165" y="4813697"/>
            <a:ext cx="1903571" cy="237887"/>
          </a:xfrm>
          <a:prstGeom prst="rect">
            <a:avLst/>
          </a:prstGeom>
          <a:noFill/>
          <a:ln/>
        </p:spPr>
        <p:txBody>
          <a:bodyPr wrap="none" lIns="0" tIns="0" rIns="0" bIns="0" rtlCol="0" anchor="t"/>
          <a:lstStyle/>
          <a:p>
            <a:pPr marL="0" indent="0" algn="l">
              <a:lnSpc>
                <a:spcPts val="1850"/>
              </a:lnSpc>
              <a:buNone/>
            </a:pPr>
            <a:r>
              <a:rPr lang="en-US" sz="1450" dirty="0">
                <a:solidFill>
                  <a:srgbClr val="E5E0DF"/>
                </a:solidFill>
                <a:latin typeface="Poppins Light" pitchFamily="34" charset="0"/>
                <a:ea typeface="Poppins Light" pitchFamily="34" charset="-122"/>
                <a:cs typeface="Poppins Light" pitchFamily="34" charset="-120"/>
              </a:rPr>
              <a:t>Dataset Classes</a:t>
            </a:r>
            <a:endParaRPr lang="en-US" sz="1450" dirty="0"/>
          </a:p>
        </p:txBody>
      </p:sp>
      <p:sp>
        <p:nvSpPr>
          <p:cNvPr id="8" name="Text 5"/>
          <p:cNvSpPr/>
          <p:nvPr/>
        </p:nvSpPr>
        <p:spPr>
          <a:xfrm>
            <a:off x="746165" y="5142905"/>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Dog</a:t>
            </a:r>
            <a:endParaRPr lang="en-US" sz="1150" dirty="0"/>
          </a:p>
        </p:txBody>
      </p:sp>
      <p:sp>
        <p:nvSpPr>
          <p:cNvPr id="9" name="Text 6"/>
          <p:cNvSpPr/>
          <p:nvPr/>
        </p:nvSpPr>
        <p:spPr>
          <a:xfrm>
            <a:off x="746165" y="5439728"/>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Cow</a:t>
            </a:r>
            <a:endParaRPr lang="en-US" sz="1150" dirty="0"/>
          </a:p>
        </p:txBody>
      </p:sp>
      <p:sp>
        <p:nvSpPr>
          <p:cNvPr id="10" name="Text 7"/>
          <p:cNvSpPr/>
          <p:nvPr/>
        </p:nvSpPr>
        <p:spPr>
          <a:xfrm>
            <a:off x="746165" y="5736550"/>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Cat</a:t>
            </a:r>
            <a:endParaRPr lang="en-US" sz="1150" dirty="0"/>
          </a:p>
        </p:txBody>
      </p:sp>
      <p:sp>
        <p:nvSpPr>
          <p:cNvPr id="11" name="Text 8"/>
          <p:cNvSpPr/>
          <p:nvPr/>
        </p:nvSpPr>
        <p:spPr>
          <a:xfrm>
            <a:off x="746165" y="6033373"/>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Lamb</a:t>
            </a:r>
            <a:endParaRPr lang="en-US" sz="1150" dirty="0"/>
          </a:p>
        </p:txBody>
      </p:sp>
      <p:sp>
        <p:nvSpPr>
          <p:cNvPr id="12" name="Text 9"/>
          <p:cNvSpPr/>
          <p:nvPr/>
        </p:nvSpPr>
        <p:spPr>
          <a:xfrm>
            <a:off x="746165" y="6330196"/>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Zebra</a:t>
            </a:r>
            <a:endParaRPr lang="en-US" sz="1150" dirty="0"/>
          </a:p>
        </p:txBody>
      </p:sp>
      <p:sp>
        <p:nvSpPr>
          <p:cNvPr id="13" name="Shape 10"/>
          <p:cNvSpPr/>
          <p:nvPr/>
        </p:nvSpPr>
        <p:spPr>
          <a:xfrm>
            <a:off x="7391281" y="4646176"/>
            <a:ext cx="6706195" cy="2095143"/>
          </a:xfrm>
          <a:prstGeom prst="roundRect">
            <a:avLst>
              <a:gd name="adj" fmla="val 3492"/>
            </a:avLst>
          </a:prstGeom>
          <a:solidFill>
            <a:srgbClr val="050505"/>
          </a:solidFill>
          <a:ln w="15240">
            <a:solidFill>
              <a:srgbClr val="56565B"/>
            </a:solidFill>
            <a:prstDash val="solid"/>
          </a:ln>
        </p:spPr>
      </p:sp>
      <p:sp>
        <p:nvSpPr>
          <p:cNvPr id="14" name="Shape 11"/>
          <p:cNvSpPr/>
          <p:nvPr/>
        </p:nvSpPr>
        <p:spPr>
          <a:xfrm>
            <a:off x="7376041" y="4646176"/>
            <a:ext cx="60960" cy="2095143"/>
          </a:xfrm>
          <a:prstGeom prst="roundRect">
            <a:avLst>
              <a:gd name="adj" fmla="val 104927"/>
            </a:avLst>
          </a:prstGeom>
          <a:solidFill>
            <a:srgbClr val="F2F2F3"/>
          </a:solidFill>
          <a:ln/>
        </p:spPr>
      </p:sp>
      <p:sp>
        <p:nvSpPr>
          <p:cNvPr id="15" name="Text 12"/>
          <p:cNvSpPr/>
          <p:nvPr/>
        </p:nvSpPr>
        <p:spPr>
          <a:xfrm>
            <a:off x="7604522" y="4813697"/>
            <a:ext cx="1903571" cy="237887"/>
          </a:xfrm>
          <a:prstGeom prst="rect">
            <a:avLst/>
          </a:prstGeom>
          <a:noFill/>
          <a:ln/>
        </p:spPr>
        <p:txBody>
          <a:bodyPr wrap="none" lIns="0" tIns="0" rIns="0" bIns="0" rtlCol="0" anchor="t"/>
          <a:lstStyle/>
          <a:p>
            <a:pPr marL="0" indent="0" algn="l">
              <a:lnSpc>
                <a:spcPts val="1850"/>
              </a:lnSpc>
              <a:buNone/>
            </a:pPr>
            <a:r>
              <a:rPr lang="en-US" sz="1450" dirty="0">
                <a:solidFill>
                  <a:srgbClr val="E5E0DF"/>
                </a:solidFill>
                <a:latin typeface="Poppins Light" pitchFamily="34" charset="0"/>
                <a:ea typeface="Poppins Light" pitchFamily="34" charset="-122"/>
                <a:cs typeface="Poppins Light" pitchFamily="34" charset="-120"/>
              </a:rPr>
              <a:t>Dataset Size</a:t>
            </a:r>
            <a:endParaRPr lang="en-US" sz="1450" dirty="0"/>
          </a:p>
        </p:txBody>
      </p:sp>
      <p:sp>
        <p:nvSpPr>
          <p:cNvPr id="16" name="Text 13"/>
          <p:cNvSpPr/>
          <p:nvPr/>
        </p:nvSpPr>
        <p:spPr>
          <a:xfrm>
            <a:off x="7604522" y="5142905"/>
            <a:ext cx="6325433" cy="243602"/>
          </a:xfrm>
          <a:prstGeom prst="rect">
            <a:avLst/>
          </a:prstGeom>
          <a:noFill/>
          <a:ln/>
        </p:spPr>
        <p:txBody>
          <a:bodyPr wrap="none" lIns="0" tIns="0" rIns="0" bIns="0" rtlCol="0" anchor="t"/>
          <a:lstStyle/>
          <a:p>
            <a:pPr marL="0" indent="0" algn="l">
              <a:lnSpc>
                <a:spcPts val="1900"/>
              </a:lnSpc>
              <a:buNone/>
            </a:pPr>
            <a:r>
              <a:rPr lang="en-US" sz="1150" dirty="0">
                <a:solidFill>
                  <a:srgbClr val="E5E0DF"/>
                </a:solidFill>
                <a:latin typeface="Roboto Light" pitchFamily="34" charset="0"/>
                <a:ea typeface="Roboto Light" pitchFamily="34" charset="-122"/>
                <a:cs typeface="Roboto Light" pitchFamily="34" charset="-120"/>
              </a:rPr>
              <a:t>100 images per class (500 total)</a:t>
            </a:r>
            <a:endParaRPr lang="en-US" sz="1150" dirty="0"/>
          </a:p>
        </p:txBody>
      </p:sp>
      <p:sp>
        <p:nvSpPr>
          <p:cNvPr id="17" name="Shape 14"/>
          <p:cNvSpPr/>
          <p:nvPr/>
        </p:nvSpPr>
        <p:spPr>
          <a:xfrm>
            <a:off x="532924" y="6893600"/>
            <a:ext cx="6706076" cy="907852"/>
          </a:xfrm>
          <a:prstGeom prst="roundRect">
            <a:avLst>
              <a:gd name="adj" fmla="val 8058"/>
            </a:avLst>
          </a:prstGeom>
          <a:solidFill>
            <a:srgbClr val="050505"/>
          </a:solidFill>
          <a:ln w="15240">
            <a:solidFill>
              <a:srgbClr val="56565B"/>
            </a:solidFill>
            <a:prstDash val="solid"/>
          </a:ln>
        </p:spPr>
      </p:sp>
      <p:sp>
        <p:nvSpPr>
          <p:cNvPr id="18" name="Shape 15"/>
          <p:cNvSpPr/>
          <p:nvPr/>
        </p:nvSpPr>
        <p:spPr>
          <a:xfrm>
            <a:off x="517684" y="6893600"/>
            <a:ext cx="60960" cy="907852"/>
          </a:xfrm>
          <a:prstGeom prst="roundRect">
            <a:avLst>
              <a:gd name="adj" fmla="val 104927"/>
            </a:avLst>
          </a:prstGeom>
          <a:solidFill>
            <a:srgbClr val="F2F2F3"/>
          </a:solidFill>
          <a:ln/>
        </p:spPr>
      </p:sp>
      <p:sp>
        <p:nvSpPr>
          <p:cNvPr id="19" name="Text 16"/>
          <p:cNvSpPr/>
          <p:nvPr/>
        </p:nvSpPr>
        <p:spPr>
          <a:xfrm>
            <a:off x="746165" y="7061121"/>
            <a:ext cx="1903571" cy="237887"/>
          </a:xfrm>
          <a:prstGeom prst="rect">
            <a:avLst/>
          </a:prstGeom>
          <a:noFill/>
          <a:ln/>
        </p:spPr>
        <p:txBody>
          <a:bodyPr wrap="none" lIns="0" tIns="0" rIns="0" bIns="0" rtlCol="0" anchor="t"/>
          <a:lstStyle/>
          <a:p>
            <a:pPr marL="0" indent="0" algn="l">
              <a:lnSpc>
                <a:spcPts val="1850"/>
              </a:lnSpc>
              <a:buNone/>
            </a:pPr>
            <a:r>
              <a:rPr lang="en-US" sz="1450" dirty="0">
                <a:solidFill>
                  <a:srgbClr val="E5E0DF"/>
                </a:solidFill>
                <a:latin typeface="Poppins Light" pitchFamily="34" charset="0"/>
                <a:ea typeface="Poppins Light" pitchFamily="34" charset="-122"/>
                <a:cs typeface="Poppins Light" pitchFamily="34" charset="-120"/>
              </a:rPr>
              <a:t>Preprocessing</a:t>
            </a:r>
            <a:endParaRPr lang="en-US" sz="1450" dirty="0"/>
          </a:p>
        </p:txBody>
      </p:sp>
      <p:sp>
        <p:nvSpPr>
          <p:cNvPr id="20" name="Text 17"/>
          <p:cNvSpPr/>
          <p:nvPr/>
        </p:nvSpPr>
        <p:spPr>
          <a:xfrm>
            <a:off x="746165" y="7390328"/>
            <a:ext cx="6325314" cy="243602"/>
          </a:xfrm>
          <a:prstGeom prst="rect">
            <a:avLst/>
          </a:prstGeom>
          <a:noFill/>
          <a:ln/>
        </p:spPr>
        <p:txBody>
          <a:bodyPr wrap="none" lIns="0" tIns="0" rIns="0" bIns="0" rtlCol="0" anchor="t"/>
          <a:lstStyle/>
          <a:p>
            <a:pPr marL="0" indent="0" algn="l">
              <a:lnSpc>
                <a:spcPts val="1900"/>
              </a:lnSpc>
              <a:buNone/>
            </a:pPr>
            <a:r>
              <a:rPr lang="en-US" sz="1150" dirty="0">
                <a:solidFill>
                  <a:srgbClr val="E5E0DF"/>
                </a:solidFill>
                <a:latin typeface="Roboto Light" pitchFamily="34" charset="0"/>
                <a:ea typeface="Roboto Light" pitchFamily="34" charset="-122"/>
                <a:cs typeface="Roboto Light" pitchFamily="34" charset="-120"/>
              </a:rPr>
              <a:t>Images resized to 64x64 or 128x128, converted to grayscale or RGB as needed.</a:t>
            </a:r>
            <a:endParaRPr lang="en-US" sz="1150" dirty="0"/>
          </a:p>
        </p:txBody>
      </p:sp>
      <p:sp>
        <p:nvSpPr>
          <p:cNvPr id="21" name="Shape 18"/>
          <p:cNvSpPr/>
          <p:nvPr/>
        </p:nvSpPr>
        <p:spPr>
          <a:xfrm>
            <a:off x="7391281" y="6893600"/>
            <a:ext cx="6706195" cy="907852"/>
          </a:xfrm>
          <a:prstGeom prst="roundRect">
            <a:avLst>
              <a:gd name="adj" fmla="val 8058"/>
            </a:avLst>
          </a:prstGeom>
          <a:solidFill>
            <a:srgbClr val="050505"/>
          </a:solidFill>
          <a:ln w="15240">
            <a:solidFill>
              <a:srgbClr val="56565B"/>
            </a:solidFill>
            <a:prstDash val="solid"/>
          </a:ln>
        </p:spPr>
      </p:sp>
      <p:sp>
        <p:nvSpPr>
          <p:cNvPr id="22" name="Shape 19"/>
          <p:cNvSpPr/>
          <p:nvPr/>
        </p:nvSpPr>
        <p:spPr>
          <a:xfrm>
            <a:off x="7376041" y="6893600"/>
            <a:ext cx="60960" cy="907852"/>
          </a:xfrm>
          <a:prstGeom prst="roundRect">
            <a:avLst>
              <a:gd name="adj" fmla="val 104927"/>
            </a:avLst>
          </a:prstGeom>
          <a:solidFill>
            <a:srgbClr val="F2F2F3"/>
          </a:solidFill>
          <a:ln/>
        </p:spPr>
      </p:sp>
      <p:sp>
        <p:nvSpPr>
          <p:cNvPr id="23" name="Text 20"/>
          <p:cNvSpPr/>
          <p:nvPr/>
        </p:nvSpPr>
        <p:spPr>
          <a:xfrm>
            <a:off x="7604522" y="7061121"/>
            <a:ext cx="1903571" cy="237887"/>
          </a:xfrm>
          <a:prstGeom prst="rect">
            <a:avLst/>
          </a:prstGeom>
          <a:noFill/>
          <a:ln/>
        </p:spPr>
        <p:txBody>
          <a:bodyPr wrap="none" lIns="0" tIns="0" rIns="0" bIns="0" rtlCol="0" anchor="t"/>
          <a:lstStyle/>
          <a:p>
            <a:pPr marL="0" indent="0" algn="l">
              <a:lnSpc>
                <a:spcPts val="1850"/>
              </a:lnSpc>
              <a:buNone/>
            </a:pPr>
            <a:r>
              <a:rPr lang="en-US" sz="1450" dirty="0">
                <a:solidFill>
                  <a:srgbClr val="E5E0DF"/>
                </a:solidFill>
                <a:latin typeface="Poppins Light" pitchFamily="34" charset="0"/>
                <a:ea typeface="Poppins Light" pitchFamily="34" charset="-122"/>
                <a:cs typeface="Poppins Light" pitchFamily="34" charset="-120"/>
              </a:rPr>
              <a:t>Goal</a:t>
            </a:r>
            <a:endParaRPr lang="en-US" sz="1450" dirty="0"/>
          </a:p>
        </p:txBody>
      </p:sp>
      <p:sp>
        <p:nvSpPr>
          <p:cNvPr id="24" name="Text 21"/>
          <p:cNvSpPr/>
          <p:nvPr/>
        </p:nvSpPr>
        <p:spPr>
          <a:xfrm>
            <a:off x="7604522" y="7390328"/>
            <a:ext cx="6325433" cy="243602"/>
          </a:xfrm>
          <a:prstGeom prst="rect">
            <a:avLst/>
          </a:prstGeom>
          <a:noFill/>
          <a:ln/>
        </p:spPr>
        <p:txBody>
          <a:bodyPr wrap="none" lIns="0" tIns="0" rIns="0" bIns="0" rtlCol="0" anchor="t"/>
          <a:lstStyle/>
          <a:p>
            <a:pPr marL="0" indent="0" algn="l">
              <a:lnSpc>
                <a:spcPts val="1900"/>
              </a:lnSpc>
              <a:buNone/>
            </a:pPr>
            <a:r>
              <a:rPr lang="en-US" sz="1150" dirty="0">
                <a:solidFill>
                  <a:srgbClr val="E5E0DF"/>
                </a:solidFill>
                <a:latin typeface="Roboto Light" pitchFamily="34" charset="0"/>
                <a:ea typeface="Roboto Light" pitchFamily="34" charset="-122"/>
                <a:cs typeface="Roboto Light" pitchFamily="34" charset="-120"/>
              </a:rPr>
              <a:t>Achieve at least 90% accuracy using classical ML models.</a:t>
            </a:r>
            <a:endParaRPr lang="en-US" sz="1150" dirty="0"/>
          </a:p>
        </p:txBody>
      </p:sp>
      <p:pic>
        <p:nvPicPr>
          <p:cNvPr id="25" name="Picture 24">
            <a:extLst>
              <a:ext uri="{FF2B5EF4-FFF2-40B4-BE49-F238E27FC236}">
                <a16:creationId xmlns:a16="http://schemas.microsoft.com/office/drawing/2014/main" id="{D5974755-CB14-4F2D-ACD8-670B1C8E9638}"/>
              </a:ext>
            </a:extLst>
          </p:cNvPr>
          <p:cNvPicPr>
            <a:picLocks noChangeAspect="1"/>
          </p:cNvPicPr>
          <p:nvPr/>
        </p:nvPicPr>
        <p:blipFill>
          <a:blip r:embed="rId4"/>
          <a:stretch>
            <a:fillRect/>
          </a:stretch>
        </p:blipFill>
        <p:spPr>
          <a:xfrm>
            <a:off x="12750801" y="7801451"/>
            <a:ext cx="1879600" cy="357045"/>
          </a:xfrm>
          <a:prstGeom prst="rect">
            <a:avLst/>
          </a:prstGeom>
        </p:spPr>
      </p:pic>
      <p:sp>
        <p:nvSpPr>
          <p:cNvPr id="27" name="TextBox 26">
            <a:extLst>
              <a:ext uri="{FF2B5EF4-FFF2-40B4-BE49-F238E27FC236}">
                <a16:creationId xmlns:a16="http://schemas.microsoft.com/office/drawing/2014/main" id="{D818351D-9FDA-4ABB-ADC0-BFD84332B2FF}"/>
              </a:ext>
            </a:extLst>
          </p:cNvPr>
          <p:cNvSpPr txBox="1"/>
          <p:nvPr/>
        </p:nvSpPr>
        <p:spPr>
          <a:xfrm>
            <a:off x="-513080" y="7795736"/>
            <a:ext cx="1565656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alpha val="80000"/>
            </a:srgbClr>
          </a:solidFill>
          <a:ln/>
        </p:spPr>
      </p:sp>
      <p:sp>
        <p:nvSpPr>
          <p:cNvPr id="4" name="Text 1"/>
          <p:cNvSpPr/>
          <p:nvPr/>
        </p:nvSpPr>
        <p:spPr>
          <a:xfrm>
            <a:off x="766882" y="603885"/>
            <a:ext cx="5477947" cy="684728"/>
          </a:xfrm>
          <a:prstGeom prst="rect">
            <a:avLst/>
          </a:prstGeom>
          <a:noFill/>
          <a:ln/>
        </p:spPr>
        <p:txBody>
          <a:bodyPr wrap="none" lIns="0" tIns="0" rIns="0" bIns="0" rtlCol="0" anchor="t"/>
          <a:lstStyle/>
          <a:p>
            <a:pPr marL="0" indent="0" algn="l">
              <a:lnSpc>
                <a:spcPts val="5350"/>
              </a:lnSpc>
              <a:buNone/>
            </a:pPr>
            <a:r>
              <a:rPr lang="en-US" sz="4300" dirty="0">
                <a:solidFill>
                  <a:srgbClr val="F2F2F3"/>
                </a:solidFill>
                <a:latin typeface="Poppins Light" pitchFamily="34" charset="0"/>
                <a:ea typeface="Poppins Light" pitchFamily="34" charset="-122"/>
                <a:cs typeface="Poppins Light" pitchFamily="34" charset="-120"/>
              </a:rPr>
              <a:t>Logistic Regression</a:t>
            </a:r>
            <a:endParaRPr lang="en-US" sz="4300" dirty="0"/>
          </a:p>
        </p:txBody>
      </p:sp>
      <p:sp>
        <p:nvSpPr>
          <p:cNvPr id="5" name="Text 2"/>
          <p:cNvSpPr/>
          <p:nvPr/>
        </p:nvSpPr>
        <p:spPr>
          <a:xfrm>
            <a:off x="766882" y="1617226"/>
            <a:ext cx="13096637" cy="70104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The goal was to develop an animal classification system for five species (dogs, cows, cats, lambs, zebras) aiming for &gt;90% accuracy using an optimized Logistic Regression model.</a:t>
            </a:r>
            <a:endParaRPr lang="en-US" sz="1700" dirty="0"/>
          </a:p>
        </p:txBody>
      </p:sp>
      <p:sp>
        <p:nvSpPr>
          <p:cNvPr id="6" name="Shape 3"/>
          <p:cNvSpPr/>
          <p:nvPr/>
        </p:nvSpPr>
        <p:spPr>
          <a:xfrm>
            <a:off x="766882" y="2893338"/>
            <a:ext cx="4219456" cy="4732377"/>
          </a:xfrm>
          <a:prstGeom prst="roundRect">
            <a:avLst>
              <a:gd name="adj" fmla="val 3467"/>
            </a:avLst>
          </a:prstGeom>
          <a:solidFill>
            <a:srgbClr val="050505"/>
          </a:solidFill>
          <a:ln/>
        </p:spPr>
      </p:sp>
      <p:sp>
        <p:nvSpPr>
          <p:cNvPr id="7" name="Shape 4"/>
          <p:cNvSpPr/>
          <p:nvPr/>
        </p:nvSpPr>
        <p:spPr>
          <a:xfrm>
            <a:off x="766882" y="2862858"/>
            <a:ext cx="4219456" cy="121920"/>
          </a:xfrm>
          <a:prstGeom prst="roundRect">
            <a:avLst>
              <a:gd name="adj" fmla="val 75484"/>
            </a:avLst>
          </a:prstGeom>
          <a:solidFill>
            <a:srgbClr val="F2F2F3"/>
          </a:solidFill>
          <a:ln/>
        </p:spPr>
      </p:sp>
      <p:sp>
        <p:nvSpPr>
          <p:cNvPr id="8" name="Shape 5"/>
          <p:cNvSpPr/>
          <p:nvPr/>
        </p:nvSpPr>
        <p:spPr>
          <a:xfrm>
            <a:off x="2547878" y="2564725"/>
            <a:ext cx="657344" cy="657344"/>
          </a:xfrm>
          <a:prstGeom prst="roundRect">
            <a:avLst>
              <a:gd name="adj" fmla="val 139105"/>
            </a:avLst>
          </a:prstGeom>
          <a:solidFill>
            <a:srgbClr val="F2F2F3"/>
          </a:solidFill>
          <a:ln/>
        </p:spPr>
      </p:sp>
      <p:sp>
        <p:nvSpPr>
          <p:cNvPr id="9" name="Text 6"/>
          <p:cNvSpPr/>
          <p:nvPr/>
        </p:nvSpPr>
        <p:spPr>
          <a:xfrm>
            <a:off x="2745045" y="2729032"/>
            <a:ext cx="262890" cy="328613"/>
          </a:xfrm>
          <a:prstGeom prst="rect">
            <a:avLst/>
          </a:prstGeom>
          <a:noFill/>
          <a:ln/>
        </p:spPr>
        <p:txBody>
          <a:bodyPr wrap="none" lIns="0" tIns="0" rIns="0" bIns="0" rtlCol="0" anchor="t"/>
          <a:lstStyle/>
          <a:p>
            <a:pPr marL="0" indent="0" algn="l">
              <a:lnSpc>
                <a:spcPts val="3300"/>
              </a:lnSpc>
              <a:buNone/>
            </a:pPr>
            <a:r>
              <a:rPr lang="en-US" sz="2050" dirty="0">
                <a:solidFill>
                  <a:srgbClr val="000000"/>
                </a:solidFill>
                <a:latin typeface="Poppins Light" pitchFamily="34" charset="0"/>
                <a:ea typeface="Poppins Light" pitchFamily="34" charset="-122"/>
                <a:cs typeface="Poppins Light" pitchFamily="34" charset="-120"/>
              </a:rPr>
              <a:t>1</a:t>
            </a:r>
            <a:endParaRPr lang="en-US" sz="2050" dirty="0"/>
          </a:p>
        </p:txBody>
      </p:sp>
      <p:sp>
        <p:nvSpPr>
          <p:cNvPr id="10" name="Text 7"/>
          <p:cNvSpPr/>
          <p:nvPr/>
        </p:nvSpPr>
        <p:spPr>
          <a:xfrm>
            <a:off x="1016437" y="3441025"/>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Poppins Light" pitchFamily="34" charset="0"/>
                <a:ea typeface="Poppins Light" pitchFamily="34" charset="-122"/>
                <a:cs typeface="Poppins Light" pitchFamily="34" charset="-120"/>
              </a:rPr>
              <a:t>Methodology</a:t>
            </a:r>
            <a:endParaRPr lang="en-US" sz="2150" dirty="0"/>
          </a:p>
        </p:txBody>
      </p:sp>
      <p:sp>
        <p:nvSpPr>
          <p:cNvPr id="11" name="Text 8"/>
          <p:cNvSpPr/>
          <p:nvPr/>
        </p:nvSpPr>
        <p:spPr>
          <a:xfrm>
            <a:off x="1016437" y="3914775"/>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Data augmentation (10x original size).</a:t>
            </a:r>
            <a:endParaRPr lang="en-US" sz="1700" dirty="0"/>
          </a:p>
        </p:txBody>
      </p:sp>
      <p:sp>
        <p:nvSpPr>
          <p:cNvPr id="12" name="Text 9"/>
          <p:cNvSpPr/>
          <p:nvPr/>
        </p:nvSpPr>
        <p:spPr>
          <a:xfrm>
            <a:off x="1016437" y="4692491"/>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Advanced feature engineering (400+ features).</a:t>
            </a:r>
            <a:endParaRPr lang="en-US" sz="1700" dirty="0"/>
          </a:p>
        </p:txBody>
      </p:sp>
      <p:sp>
        <p:nvSpPr>
          <p:cNvPr id="13" name="Text 10"/>
          <p:cNvSpPr/>
          <p:nvPr/>
        </p:nvSpPr>
        <p:spPr>
          <a:xfrm>
            <a:off x="1016437" y="5470208"/>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ML pipeline with normalization, feature selection, and interaction.</a:t>
            </a:r>
            <a:endParaRPr lang="en-US" sz="1700" dirty="0"/>
          </a:p>
        </p:txBody>
      </p:sp>
      <p:sp>
        <p:nvSpPr>
          <p:cNvPr id="14" name="Text 11"/>
          <p:cNvSpPr/>
          <p:nvPr/>
        </p:nvSpPr>
        <p:spPr>
          <a:xfrm>
            <a:off x="1016437" y="6247924"/>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Hyperparameter optimization via GridSearchCV.</a:t>
            </a:r>
            <a:endParaRPr lang="en-US" sz="1700" dirty="0"/>
          </a:p>
        </p:txBody>
      </p:sp>
      <p:sp>
        <p:nvSpPr>
          <p:cNvPr id="15" name="Text 12"/>
          <p:cNvSpPr/>
          <p:nvPr/>
        </p:nvSpPr>
        <p:spPr>
          <a:xfrm>
            <a:off x="1016437" y="7025640"/>
            <a:ext cx="3720346" cy="350520"/>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Model calibration.</a:t>
            </a:r>
            <a:endParaRPr lang="en-US" sz="1700" dirty="0"/>
          </a:p>
        </p:txBody>
      </p:sp>
      <p:sp>
        <p:nvSpPr>
          <p:cNvPr id="16" name="Shape 13"/>
          <p:cNvSpPr/>
          <p:nvPr/>
        </p:nvSpPr>
        <p:spPr>
          <a:xfrm>
            <a:off x="5205413" y="2893338"/>
            <a:ext cx="4219456" cy="4732377"/>
          </a:xfrm>
          <a:prstGeom prst="roundRect">
            <a:avLst>
              <a:gd name="adj" fmla="val 3467"/>
            </a:avLst>
          </a:prstGeom>
          <a:solidFill>
            <a:srgbClr val="050505"/>
          </a:solidFill>
          <a:ln/>
        </p:spPr>
      </p:sp>
      <p:sp>
        <p:nvSpPr>
          <p:cNvPr id="17" name="Shape 14"/>
          <p:cNvSpPr/>
          <p:nvPr/>
        </p:nvSpPr>
        <p:spPr>
          <a:xfrm>
            <a:off x="5205413" y="2862858"/>
            <a:ext cx="4219456" cy="121920"/>
          </a:xfrm>
          <a:prstGeom prst="roundRect">
            <a:avLst>
              <a:gd name="adj" fmla="val 75484"/>
            </a:avLst>
          </a:prstGeom>
          <a:solidFill>
            <a:srgbClr val="F2F2F3"/>
          </a:solidFill>
          <a:ln/>
        </p:spPr>
      </p:sp>
      <p:sp>
        <p:nvSpPr>
          <p:cNvPr id="18" name="Shape 15"/>
          <p:cNvSpPr/>
          <p:nvPr/>
        </p:nvSpPr>
        <p:spPr>
          <a:xfrm>
            <a:off x="6986409" y="2564725"/>
            <a:ext cx="657344" cy="657344"/>
          </a:xfrm>
          <a:prstGeom prst="roundRect">
            <a:avLst>
              <a:gd name="adj" fmla="val 139105"/>
            </a:avLst>
          </a:prstGeom>
          <a:solidFill>
            <a:srgbClr val="F2F2F3"/>
          </a:solidFill>
          <a:ln/>
        </p:spPr>
      </p:sp>
      <p:sp>
        <p:nvSpPr>
          <p:cNvPr id="19" name="Text 16"/>
          <p:cNvSpPr/>
          <p:nvPr/>
        </p:nvSpPr>
        <p:spPr>
          <a:xfrm>
            <a:off x="7183576" y="2729032"/>
            <a:ext cx="262890" cy="328613"/>
          </a:xfrm>
          <a:prstGeom prst="rect">
            <a:avLst/>
          </a:prstGeom>
          <a:noFill/>
          <a:ln/>
        </p:spPr>
        <p:txBody>
          <a:bodyPr wrap="none" lIns="0" tIns="0" rIns="0" bIns="0" rtlCol="0" anchor="t"/>
          <a:lstStyle/>
          <a:p>
            <a:pPr marL="0" indent="0" algn="l">
              <a:lnSpc>
                <a:spcPts val="3300"/>
              </a:lnSpc>
              <a:buNone/>
            </a:pPr>
            <a:r>
              <a:rPr lang="en-US" sz="2050" dirty="0">
                <a:solidFill>
                  <a:srgbClr val="000000"/>
                </a:solidFill>
                <a:latin typeface="Poppins Light" pitchFamily="34" charset="0"/>
                <a:ea typeface="Poppins Light" pitchFamily="34" charset="-122"/>
                <a:cs typeface="Poppins Light" pitchFamily="34" charset="-120"/>
              </a:rPr>
              <a:t>2</a:t>
            </a:r>
            <a:endParaRPr lang="en-US" sz="2050" dirty="0"/>
          </a:p>
        </p:txBody>
      </p:sp>
      <p:sp>
        <p:nvSpPr>
          <p:cNvPr id="20" name="Text 17"/>
          <p:cNvSpPr/>
          <p:nvPr/>
        </p:nvSpPr>
        <p:spPr>
          <a:xfrm>
            <a:off x="5454968" y="3441025"/>
            <a:ext cx="3055025"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Poppins Light" pitchFamily="34" charset="0"/>
                <a:ea typeface="Poppins Light" pitchFamily="34" charset="-122"/>
                <a:cs typeface="Poppins Light" pitchFamily="34" charset="-120"/>
              </a:rPr>
              <a:t>Performance &amp; Results</a:t>
            </a:r>
            <a:endParaRPr lang="en-US" sz="2150" dirty="0"/>
          </a:p>
        </p:txBody>
      </p:sp>
      <p:sp>
        <p:nvSpPr>
          <p:cNvPr id="21" name="Text 18"/>
          <p:cNvSpPr/>
          <p:nvPr/>
        </p:nvSpPr>
        <p:spPr>
          <a:xfrm>
            <a:off x="5454968" y="3914775"/>
            <a:ext cx="3720346" cy="350520"/>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Validation Accuracy: 84.06%</a:t>
            </a:r>
            <a:endParaRPr lang="en-US" sz="1700" dirty="0"/>
          </a:p>
        </p:txBody>
      </p:sp>
      <p:sp>
        <p:nvSpPr>
          <p:cNvPr id="22" name="Text 19"/>
          <p:cNvSpPr/>
          <p:nvPr/>
        </p:nvSpPr>
        <p:spPr>
          <a:xfrm>
            <a:off x="5454968" y="4341971"/>
            <a:ext cx="3720346" cy="350520"/>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Test Accuracy: 82.83%</a:t>
            </a:r>
            <a:endParaRPr lang="en-US" sz="1700" dirty="0"/>
          </a:p>
        </p:txBody>
      </p:sp>
      <p:sp>
        <p:nvSpPr>
          <p:cNvPr id="23" name="Text 20"/>
          <p:cNvSpPr/>
          <p:nvPr/>
        </p:nvSpPr>
        <p:spPr>
          <a:xfrm>
            <a:off x="5454968" y="4769168"/>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Cats: Highest performance (F1-Score: 97.29%).</a:t>
            </a:r>
            <a:endParaRPr lang="en-US" sz="1700" dirty="0"/>
          </a:p>
        </p:txBody>
      </p:sp>
      <p:sp>
        <p:nvSpPr>
          <p:cNvPr id="24" name="Text 21"/>
          <p:cNvSpPr/>
          <p:nvPr/>
        </p:nvSpPr>
        <p:spPr>
          <a:xfrm>
            <a:off x="5454968" y="5546884"/>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Zebras: Strong performance (F1-Score: 83.61%).</a:t>
            </a:r>
            <a:endParaRPr lang="en-US" sz="1700" dirty="0"/>
          </a:p>
        </p:txBody>
      </p:sp>
      <p:sp>
        <p:nvSpPr>
          <p:cNvPr id="25" name="Text 22"/>
          <p:cNvSpPr/>
          <p:nvPr/>
        </p:nvSpPr>
        <p:spPr>
          <a:xfrm>
            <a:off x="5454968" y="6324600"/>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Cows, Dogs, Lambs: Moderate (F1-Scores 75-81%).</a:t>
            </a:r>
            <a:endParaRPr lang="en-US" sz="1700" dirty="0"/>
          </a:p>
        </p:txBody>
      </p:sp>
      <p:sp>
        <p:nvSpPr>
          <p:cNvPr id="26" name="Shape 23"/>
          <p:cNvSpPr/>
          <p:nvPr/>
        </p:nvSpPr>
        <p:spPr>
          <a:xfrm>
            <a:off x="9643943" y="2893338"/>
            <a:ext cx="4219456" cy="4732377"/>
          </a:xfrm>
          <a:prstGeom prst="roundRect">
            <a:avLst>
              <a:gd name="adj" fmla="val 3467"/>
            </a:avLst>
          </a:prstGeom>
          <a:solidFill>
            <a:srgbClr val="050505"/>
          </a:solidFill>
          <a:ln/>
        </p:spPr>
      </p:sp>
      <p:sp>
        <p:nvSpPr>
          <p:cNvPr id="27" name="Shape 24"/>
          <p:cNvSpPr/>
          <p:nvPr/>
        </p:nvSpPr>
        <p:spPr>
          <a:xfrm>
            <a:off x="9643943" y="2862858"/>
            <a:ext cx="4219456" cy="121920"/>
          </a:xfrm>
          <a:prstGeom prst="roundRect">
            <a:avLst>
              <a:gd name="adj" fmla="val 75484"/>
            </a:avLst>
          </a:prstGeom>
          <a:solidFill>
            <a:srgbClr val="F2F2F3"/>
          </a:solidFill>
          <a:ln/>
        </p:spPr>
      </p:sp>
      <p:sp>
        <p:nvSpPr>
          <p:cNvPr id="28" name="Shape 25"/>
          <p:cNvSpPr/>
          <p:nvPr/>
        </p:nvSpPr>
        <p:spPr>
          <a:xfrm>
            <a:off x="11424940" y="2564725"/>
            <a:ext cx="657344" cy="657344"/>
          </a:xfrm>
          <a:prstGeom prst="roundRect">
            <a:avLst>
              <a:gd name="adj" fmla="val 139105"/>
            </a:avLst>
          </a:prstGeom>
          <a:solidFill>
            <a:srgbClr val="F2F2F3"/>
          </a:solidFill>
          <a:ln/>
        </p:spPr>
      </p:sp>
      <p:sp>
        <p:nvSpPr>
          <p:cNvPr id="29" name="Text 26"/>
          <p:cNvSpPr/>
          <p:nvPr/>
        </p:nvSpPr>
        <p:spPr>
          <a:xfrm>
            <a:off x="11622107" y="2729032"/>
            <a:ext cx="262890" cy="328613"/>
          </a:xfrm>
          <a:prstGeom prst="rect">
            <a:avLst/>
          </a:prstGeom>
          <a:noFill/>
          <a:ln/>
        </p:spPr>
        <p:txBody>
          <a:bodyPr wrap="none" lIns="0" tIns="0" rIns="0" bIns="0" rtlCol="0" anchor="t"/>
          <a:lstStyle/>
          <a:p>
            <a:pPr marL="0" indent="0" algn="l">
              <a:lnSpc>
                <a:spcPts val="3300"/>
              </a:lnSpc>
              <a:buNone/>
            </a:pPr>
            <a:r>
              <a:rPr lang="en-US" sz="2050" dirty="0">
                <a:solidFill>
                  <a:srgbClr val="000000"/>
                </a:solidFill>
                <a:latin typeface="Poppins Light" pitchFamily="34" charset="0"/>
                <a:ea typeface="Poppins Light" pitchFamily="34" charset="-122"/>
                <a:cs typeface="Poppins Light" pitchFamily="34" charset="-120"/>
              </a:rPr>
              <a:t>3</a:t>
            </a:r>
            <a:endParaRPr lang="en-US" sz="2050" dirty="0"/>
          </a:p>
        </p:txBody>
      </p:sp>
      <p:sp>
        <p:nvSpPr>
          <p:cNvPr id="30" name="Text 27"/>
          <p:cNvSpPr/>
          <p:nvPr/>
        </p:nvSpPr>
        <p:spPr>
          <a:xfrm>
            <a:off x="9893498" y="3441025"/>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Poppins Light" pitchFamily="34" charset="0"/>
                <a:ea typeface="Poppins Light" pitchFamily="34" charset="-122"/>
                <a:cs typeface="Poppins Light" pitchFamily="34" charset="-120"/>
              </a:rPr>
              <a:t>Conclusion</a:t>
            </a:r>
            <a:endParaRPr lang="en-US" sz="2150" dirty="0"/>
          </a:p>
        </p:txBody>
      </p:sp>
      <p:sp>
        <p:nvSpPr>
          <p:cNvPr id="31" name="Text 28"/>
          <p:cNvSpPr/>
          <p:nvPr/>
        </p:nvSpPr>
        <p:spPr>
          <a:xfrm>
            <a:off x="9893498" y="3914775"/>
            <a:ext cx="3720346" cy="175260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Achieved 82.83% accuracy, falling short of the 90% target. Suitable for automated animal identification, wildlife monitoring, and educational platforms.</a:t>
            </a:r>
            <a:endParaRPr lang="en-US" sz="1700" dirty="0"/>
          </a:p>
        </p:txBody>
      </p:sp>
      <p:sp>
        <p:nvSpPr>
          <p:cNvPr id="33" name="TextBox 32">
            <a:extLst>
              <a:ext uri="{FF2B5EF4-FFF2-40B4-BE49-F238E27FC236}">
                <a16:creationId xmlns:a16="http://schemas.microsoft.com/office/drawing/2014/main" id="{A87900E8-8995-46BA-99F1-581BCDB6CC7F}"/>
              </a:ext>
            </a:extLst>
          </p:cNvPr>
          <p:cNvSpPr txBox="1"/>
          <p:nvPr/>
        </p:nvSpPr>
        <p:spPr>
          <a:xfrm>
            <a:off x="-401499" y="7791635"/>
            <a:ext cx="1543304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9220" y="662821"/>
            <a:ext cx="7838361" cy="1165860"/>
          </a:xfrm>
          <a:prstGeom prst="rect">
            <a:avLst/>
          </a:prstGeom>
          <a:noFill/>
          <a:ln/>
        </p:spPr>
        <p:txBody>
          <a:bodyPr wrap="square" lIns="0" tIns="0" rIns="0" bIns="0" rtlCol="0" anchor="t"/>
          <a:lstStyle/>
          <a:p>
            <a:pPr marL="0" indent="0" algn="l">
              <a:lnSpc>
                <a:spcPts val="4550"/>
              </a:lnSpc>
              <a:buNone/>
            </a:pPr>
            <a:r>
              <a:rPr lang="en-US" sz="3650" dirty="0">
                <a:solidFill>
                  <a:srgbClr val="F2F2F3"/>
                </a:solidFill>
                <a:latin typeface="Poppins Light" pitchFamily="34" charset="0"/>
                <a:ea typeface="Poppins Light" pitchFamily="34" charset="-122"/>
                <a:cs typeface="Poppins Light" pitchFamily="34" charset="-120"/>
              </a:rPr>
              <a:t>Hybrid Approach: Multi-Model Ensemble</a:t>
            </a:r>
            <a:endParaRPr lang="en-US" sz="3650" dirty="0"/>
          </a:p>
        </p:txBody>
      </p:sp>
      <p:sp>
        <p:nvSpPr>
          <p:cNvPr id="4" name="Text 1"/>
          <p:cNvSpPr/>
          <p:nvPr/>
        </p:nvSpPr>
        <p:spPr>
          <a:xfrm>
            <a:off x="6139220" y="2108478"/>
            <a:ext cx="7838361" cy="596979"/>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This project aimed to achieve over 90% accuracy in animal classification by combining multiple individual classifiers into a Voting Classifier ensemble.</a:t>
            </a:r>
            <a:endParaRPr lang="en-US" sz="1450" dirty="0"/>
          </a:p>
        </p:txBody>
      </p:sp>
      <p:sp>
        <p:nvSpPr>
          <p:cNvPr id="5" name="Shape 2"/>
          <p:cNvSpPr/>
          <p:nvPr/>
        </p:nvSpPr>
        <p:spPr>
          <a:xfrm>
            <a:off x="6139220" y="2915245"/>
            <a:ext cx="3825954" cy="3076575"/>
          </a:xfrm>
          <a:prstGeom prst="roundRect">
            <a:avLst>
              <a:gd name="adj" fmla="val 14552"/>
            </a:avLst>
          </a:prstGeom>
          <a:solidFill>
            <a:srgbClr val="3D3D42"/>
          </a:solidFill>
          <a:ln w="7620">
            <a:solidFill>
              <a:srgbClr val="56565B"/>
            </a:solidFill>
            <a:prstDash val="solid"/>
          </a:ln>
        </p:spPr>
      </p:sp>
      <p:sp>
        <p:nvSpPr>
          <p:cNvPr id="6" name="Text 3"/>
          <p:cNvSpPr/>
          <p:nvPr/>
        </p:nvSpPr>
        <p:spPr>
          <a:xfrm>
            <a:off x="6333292" y="3109317"/>
            <a:ext cx="2331720" cy="291346"/>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Methodology</a:t>
            </a:r>
            <a:endParaRPr lang="en-US" sz="1800" dirty="0"/>
          </a:p>
        </p:txBody>
      </p:sp>
      <p:sp>
        <p:nvSpPr>
          <p:cNvPr id="7" name="Text 4"/>
          <p:cNvSpPr/>
          <p:nvPr/>
        </p:nvSpPr>
        <p:spPr>
          <a:xfrm>
            <a:off x="6333292" y="3512582"/>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Extensive data preprocessing &amp; augmentation.</a:t>
            </a:r>
            <a:endParaRPr lang="en-US" sz="1450" dirty="0"/>
          </a:p>
        </p:txBody>
      </p:sp>
      <p:sp>
        <p:nvSpPr>
          <p:cNvPr id="8" name="Text 5"/>
          <p:cNvSpPr/>
          <p:nvPr/>
        </p:nvSpPr>
        <p:spPr>
          <a:xfrm>
            <a:off x="6333292" y="4174808"/>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Multi-model strategy: LR, RF, SVM, KNN, GB.</a:t>
            </a:r>
            <a:endParaRPr lang="en-US" sz="1450" dirty="0"/>
          </a:p>
        </p:txBody>
      </p:sp>
      <p:sp>
        <p:nvSpPr>
          <p:cNvPr id="9" name="Text 6"/>
          <p:cNvSpPr/>
          <p:nvPr/>
        </p:nvSpPr>
        <p:spPr>
          <a:xfrm>
            <a:off x="6333292" y="4837033"/>
            <a:ext cx="3437811" cy="2984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Voting Classifier ensemble.</a:t>
            </a:r>
            <a:endParaRPr lang="en-US" sz="1450" dirty="0"/>
          </a:p>
        </p:txBody>
      </p:sp>
      <p:sp>
        <p:nvSpPr>
          <p:cNvPr id="10" name="Text 7"/>
          <p:cNvSpPr/>
          <p:nvPr/>
        </p:nvSpPr>
        <p:spPr>
          <a:xfrm>
            <a:off x="6333292" y="5200769"/>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Feature engineering: PCA, SelectKBest.</a:t>
            </a:r>
            <a:endParaRPr lang="en-US" sz="1450" dirty="0"/>
          </a:p>
        </p:txBody>
      </p:sp>
      <p:sp>
        <p:nvSpPr>
          <p:cNvPr id="11" name="Shape 8"/>
          <p:cNvSpPr/>
          <p:nvPr/>
        </p:nvSpPr>
        <p:spPr>
          <a:xfrm>
            <a:off x="10151626" y="2915245"/>
            <a:ext cx="3825954" cy="3076575"/>
          </a:xfrm>
          <a:prstGeom prst="roundRect">
            <a:avLst>
              <a:gd name="adj" fmla="val 14552"/>
            </a:avLst>
          </a:prstGeom>
          <a:solidFill>
            <a:srgbClr val="3D3D42"/>
          </a:solidFill>
          <a:ln w="7620">
            <a:solidFill>
              <a:srgbClr val="56565B"/>
            </a:solidFill>
            <a:prstDash val="solid"/>
          </a:ln>
        </p:spPr>
      </p:sp>
      <p:sp>
        <p:nvSpPr>
          <p:cNvPr id="12" name="Text 9"/>
          <p:cNvSpPr/>
          <p:nvPr/>
        </p:nvSpPr>
        <p:spPr>
          <a:xfrm>
            <a:off x="10345698" y="3109317"/>
            <a:ext cx="2637115" cy="291346"/>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Challenges &amp; Solutions</a:t>
            </a:r>
            <a:endParaRPr lang="en-US" sz="1800" dirty="0"/>
          </a:p>
        </p:txBody>
      </p:sp>
      <p:sp>
        <p:nvSpPr>
          <p:cNvPr id="13" name="Text 10"/>
          <p:cNvSpPr/>
          <p:nvPr/>
        </p:nvSpPr>
        <p:spPr>
          <a:xfrm>
            <a:off x="10345698" y="3512582"/>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Dataset imbalance: Addressed by data augmentation.</a:t>
            </a:r>
            <a:endParaRPr lang="en-US" sz="1450" dirty="0"/>
          </a:p>
        </p:txBody>
      </p:sp>
      <p:sp>
        <p:nvSpPr>
          <p:cNvPr id="14" name="Text 11"/>
          <p:cNvSpPr/>
          <p:nvPr/>
        </p:nvSpPr>
        <p:spPr>
          <a:xfrm>
            <a:off x="10345698" y="4174808"/>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Overfitting: Mitigated by cross-validation.</a:t>
            </a:r>
            <a:endParaRPr lang="en-US" sz="1450" dirty="0"/>
          </a:p>
        </p:txBody>
      </p:sp>
      <p:sp>
        <p:nvSpPr>
          <p:cNvPr id="15" name="Text 12"/>
          <p:cNvSpPr/>
          <p:nvPr/>
        </p:nvSpPr>
        <p:spPr>
          <a:xfrm>
            <a:off x="10345698" y="4837033"/>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Noise/complexity: Reduced by careful feature selection.</a:t>
            </a:r>
            <a:endParaRPr lang="en-US" sz="1450" dirty="0"/>
          </a:p>
        </p:txBody>
      </p:sp>
      <p:sp>
        <p:nvSpPr>
          <p:cNvPr id="16" name="Shape 13"/>
          <p:cNvSpPr/>
          <p:nvPr/>
        </p:nvSpPr>
        <p:spPr>
          <a:xfrm>
            <a:off x="6139220" y="6178272"/>
            <a:ext cx="7838361" cy="1388388"/>
          </a:xfrm>
          <a:prstGeom prst="roundRect">
            <a:avLst>
              <a:gd name="adj" fmla="val 32246"/>
            </a:avLst>
          </a:prstGeom>
          <a:solidFill>
            <a:srgbClr val="3D3D42"/>
          </a:solidFill>
          <a:ln w="7620">
            <a:solidFill>
              <a:srgbClr val="56565B"/>
            </a:solidFill>
            <a:prstDash val="solid"/>
          </a:ln>
        </p:spPr>
      </p:sp>
      <p:sp>
        <p:nvSpPr>
          <p:cNvPr id="17" name="Text 14"/>
          <p:cNvSpPr/>
          <p:nvPr/>
        </p:nvSpPr>
        <p:spPr>
          <a:xfrm>
            <a:off x="6333292" y="6372344"/>
            <a:ext cx="2389346" cy="291346"/>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Results &amp; Conclusion</a:t>
            </a:r>
            <a:endParaRPr lang="en-US" sz="1800" dirty="0"/>
          </a:p>
        </p:txBody>
      </p:sp>
      <p:sp>
        <p:nvSpPr>
          <p:cNvPr id="18" name="Text 15"/>
          <p:cNvSpPr/>
          <p:nvPr/>
        </p:nvSpPr>
        <p:spPr>
          <a:xfrm>
            <a:off x="6333292" y="6775609"/>
            <a:ext cx="7450217" cy="596979"/>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Ensemble achieved more stable and higher accuracy, boosting precision, recall, and F1-score. Future work includes larger datasets, hyperparameter tuning, and deep learning.</a:t>
            </a:r>
            <a:endParaRPr lang="en-US" sz="1450" dirty="0"/>
          </a:p>
        </p:txBody>
      </p:sp>
      <p:pic>
        <p:nvPicPr>
          <p:cNvPr id="19" name="Picture 18">
            <a:extLst>
              <a:ext uri="{FF2B5EF4-FFF2-40B4-BE49-F238E27FC236}">
                <a16:creationId xmlns:a16="http://schemas.microsoft.com/office/drawing/2014/main" id="{BD0E2360-0475-4F2F-9D67-AC741547FB3A}"/>
              </a:ext>
            </a:extLst>
          </p:cNvPr>
          <p:cNvPicPr>
            <a:picLocks noChangeAspect="1"/>
          </p:cNvPicPr>
          <p:nvPr/>
        </p:nvPicPr>
        <p:blipFill>
          <a:blip r:embed="rId4"/>
          <a:stretch>
            <a:fillRect/>
          </a:stretch>
        </p:blipFill>
        <p:spPr>
          <a:xfrm>
            <a:off x="12750801" y="7753112"/>
            <a:ext cx="1879600" cy="405385"/>
          </a:xfrm>
          <a:prstGeom prst="rect">
            <a:avLst/>
          </a:prstGeom>
        </p:spPr>
      </p:pic>
      <p:sp>
        <p:nvSpPr>
          <p:cNvPr id="21" name="TextBox 20">
            <a:extLst>
              <a:ext uri="{FF2B5EF4-FFF2-40B4-BE49-F238E27FC236}">
                <a16:creationId xmlns:a16="http://schemas.microsoft.com/office/drawing/2014/main" id="{C0CA5486-1320-42F2-A968-6A6AB9E2F60B}"/>
              </a:ext>
            </a:extLst>
          </p:cNvPr>
          <p:cNvSpPr txBox="1"/>
          <p:nvPr/>
        </p:nvSpPr>
        <p:spPr>
          <a:xfrm>
            <a:off x="-467360" y="7760732"/>
            <a:ext cx="1556512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2078" y="838676"/>
            <a:ext cx="7741682" cy="594360"/>
          </a:xfrm>
          <a:prstGeom prst="rect">
            <a:avLst/>
          </a:prstGeom>
          <a:noFill/>
          <a:ln/>
        </p:spPr>
        <p:txBody>
          <a:bodyPr wrap="none" lIns="0" tIns="0" rIns="0" bIns="0" rtlCol="0" anchor="t"/>
          <a:lstStyle/>
          <a:p>
            <a:pPr marL="0" indent="0" algn="l">
              <a:lnSpc>
                <a:spcPts val="4650"/>
              </a:lnSpc>
              <a:buNone/>
            </a:pPr>
            <a:r>
              <a:rPr lang="en-US" sz="3700" dirty="0">
                <a:solidFill>
                  <a:srgbClr val="F2F2F3"/>
                </a:solidFill>
                <a:latin typeface="Poppins Light" pitchFamily="34" charset="0"/>
                <a:ea typeface="Poppins Light" pitchFamily="34" charset="-122"/>
                <a:cs typeface="Poppins Light" pitchFamily="34" charset="-120"/>
              </a:rPr>
              <a:t>Random Forest &amp; Ridge Classifier</a:t>
            </a:r>
            <a:endParaRPr lang="en-US" sz="3700" dirty="0"/>
          </a:p>
        </p:txBody>
      </p:sp>
      <p:sp>
        <p:nvSpPr>
          <p:cNvPr id="4" name="Text 1"/>
          <p:cNvSpPr/>
          <p:nvPr/>
        </p:nvSpPr>
        <p:spPr>
          <a:xfrm>
            <a:off x="6152078" y="1908453"/>
            <a:ext cx="2853214" cy="356592"/>
          </a:xfrm>
          <a:prstGeom prst="rect">
            <a:avLst/>
          </a:prstGeom>
          <a:noFill/>
          <a:ln/>
        </p:spPr>
        <p:txBody>
          <a:bodyPr wrap="none" lIns="0" tIns="0" rIns="0" bIns="0" rtlCol="0" anchor="t"/>
          <a:lstStyle/>
          <a:p>
            <a:pPr marL="0" indent="0" algn="l">
              <a:lnSpc>
                <a:spcPts val="2800"/>
              </a:lnSpc>
              <a:buNone/>
            </a:pPr>
            <a:r>
              <a:rPr lang="en-US" sz="2200" dirty="0">
                <a:solidFill>
                  <a:srgbClr val="F2F2F3"/>
                </a:solidFill>
                <a:latin typeface="Poppins Light" pitchFamily="34" charset="0"/>
                <a:ea typeface="Poppins Light" pitchFamily="34" charset="-122"/>
                <a:cs typeface="Poppins Light" pitchFamily="34" charset="-120"/>
              </a:rPr>
              <a:t>Random Forest</a:t>
            </a:r>
            <a:endParaRPr lang="en-US" sz="2200" dirty="0"/>
          </a:p>
        </p:txBody>
      </p:sp>
      <p:sp>
        <p:nvSpPr>
          <p:cNvPr id="5" name="Text 2"/>
          <p:cNvSpPr/>
          <p:nvPr/>
        </p:nvSpPr>
        <p:spPr>
          <a:xfrm>
            <a:off x="6152078" y="2455188"/>
            <a:ext cx="3674269" cy="912971"/>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Selected to overcome overfitting in single decision trees, providing a robust, generalized model.</a:t>
            </a:r>
            <a:endParaRPr lang="en-US" sz="1450" dirty="0"/>
          </a:p>
        </p:txBody>
      </p:sp>
      <p:sp>
        <p:nvSpPr>
          <p:cNvPr id="6" name="Text 3"/>
          <p:cNvSpPr/>
          <p:nvPr/>
        </p:nvSpPr>
        <p:spPr>
          <a:xfrm>
            <a:off x="6152078" y="3539252"/>
            <a:ext cx="3674269" cy="912971"/>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Implementation:</a:t>
            </a:r>
            <a:r>
              <a:rPr lang="en-US" sz="1450" dirty="0">
                <a:solidFill>
                  <a:srgbClr val="E5E0DF"/>
                </a:solidFill>
                <a:latin typeface="Roboto Light" pitchFamily="34" charset="0"/>
                <a:ea typeface="Roboto Light" pitchFamily="34" charset="-122"/>
                <a:cs typeface="Roboto Light" pitchFamily="34" charset="-120"/>
              </a:rPr>
              <a:t> HOG and PCA feature extraction, 80/20 train/test split, 100 decision trees.</a:t>
            </a:r>
            <a:endParaRPr lang="en-US" sz="1450" dirty="0"/>
          </a:p>
        </p:txBody>
      </p:sp>
      <p:sp>
        <p:nvSpPr>
          <p:cNvPr id="7" name="Text 4"/>
          <p:cNvSpPr/>
          <p:nvPr/>
        </p:nvSpPr>
        <p:spPr>
          <a:xfrm>
            <a:off x="6152078" y="4518779"/>
            <a:ext cx="3674269" cy="121729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Challenges:</a:t>
            </a:r>
            <a:r>
              <a:rPr lang="en-US" sz="1450" dirty="0">
                <a:solidFill>
                  <a:srgbClr val="E5E0DF"/>
                </a:solidFill>
                <a:latin typeface="Roboto Light" pitchFamily="34" charset="0"/>
                <a:ea typeface="Roboto Light" pitchFamily="34" charset="-122"/>
                <a:cs typeface="Roboto Light" pitchFamily="34" charset="-120"/>
              </a:rPr>
              <a:t> Underfitting with PCA (loss of critical information) and HOG (reduced feature space), slow PCA extraction.</a:t>
            </a:r>
            <a:endParaRPr lang="en-US" sz="1450" dirty="0"/>
          </a:p>
        </p:txBody>
      </p:sp>
      <p:sp>
        <p:nvSpPr>
          <p:cNvPr id="8" name="Text 5"/>
          <p:cNvSpPr/>
          <p:nvPr/>
        </p:nvSpPr>
        <p:spPr>
          <a:xfrm>
            <a:off x="6152078" y="5802630"/>
            <a:ext cx="3674269" cy="152161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Solutions:</a:t>
            </a:r>
            <a:r>
              <a:rPr lang="en-US" sz="1450" dirty="0">
                <a:solidFill>
                  <a:srgbClr val="E5E0DF"/>
                </a:solidFill>
                <a:latin typeface="Roboto Light" pitchFamily="34" charset="0"/>
                <a:ea typeface="Roboto Light" pitchFamily="34" charset="-122"/>
                <a:cs typeface="Roboto Light" pitchFamily="34" charset="-120"/>
              </a:rPr>
              <a:t> Increased image resolution (64x64 to 128x128) improved accuracy (PCA: 37.16%→46.23%, HOG: 58.13%→65.09%), hyperparameter tuning.</a:t>
            </a:r>
            <a:endParaRPr lang="en-US" sz="1450" dirty="0"/>
          </a:p>
        </p:txBody>
      </p:sp>
      <p:sp>
        <p:nvSpPr>
          <p:cNvPr id="9" name="Text 6"/>
          <p:cNvSpPr/>
          <p:nvPr/>
        </p:nvSpPr>
        <p:spPr>
          <a:xfrm>
            <a:off x="10298073" y="1908453"/>
            <a:ext cx="2853214" cy="356592"/>
          </a:xfrm>
          <a:prstGeom prst="rect">
            <a:avLst/>
          </a:prstGeom>
          <a:noFill/>
          <a:ln/>
        </p:spPr>
        <p:txBody>
          <a:bodyPr wrap="none" lIns="0" tIns="0" rIns="0" bIns="0" rtlCol="0" anchor="t"/>
          <a:lstStyle/>
          <a:p>
            <a:pPr marL="0" indent="0" algn="l">
              <a:lnSpc>
                <a:spcPts val="2800"/>
              </a:lnSpc>
              <a:buNone/>
            </a:pPr>
            <a:r>
              <a:rPr lang="en-US" sz="2200" dirty="0">
                <a:solidFill>
                  <a:srgbClr val="F2F2F3"/>
                </a:solidFill>
                <a:latin typeface="Poppins Light" pitchFamily="34" charset="0"/>
                <a:ea typeface="Poppins Light" pitchFamily="34" charset="-122"/>
                <a:cs typeface="Poppins Light" pitchFamily="34" charset="-120"/>
              </a:rPr>
              <a:t>Ridge Classifier</a:t>
            </a:r>
            <a:endParaRPr lang="en-US" sz="2200" dirty="0"/>
          </a:p>
        </p:txBody>
      </p:sp>
      <p:sp>
        <p:nvSpPr>
          <p:cNvPr id="10" name="Text 7"/>
          <p:cNvSpPr/>
          <p:nvPr/>
        </p:nvSpPr>
        <p:spPr>
          <a:xfrm>
            <a:off x="10298073" y="2455188"/>
            <a:ext cx="3674269" cy="912971"/>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Chosen for L2 regularization to prevent overfitting and its efficiency with linearly separable features.</a:t>
            </a:r>
            <a:endParaRPr lang="en-US" sz="1450" dirty="0"/>
          </a:p>
        </p:txBody>
      </p:sp>
      <p:sp>
        <p:nvSpPr>
          <p:cNvPr id="11" name="Text 8"/>
          <p:cNvSpPr/>
          <p:nvPr/>
        </p:nvSpPr>
        <p:spPr>
          <a:xfrm>
            <a:off x="10298073" y="3539252"/>
            <a:ext cx="3674269" cy="912971"/>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Implementation:</a:t>
            </a:r>
            <a:r>
              <a:rPr lang="en-US" sz="1450" dirty="0">
                <a:solidFill>
                  <a:srgbClr val="E5E0DF"/>
                </a:solidFill>
                <a:latin typeface="Roboto Light" pitchFamily="34" charset="0"/>
                <a:ea typeface="Roboto Light" pitchFamily="34" charset="-122"/>
                <a:cs typeface="Roboto Light" pitchFamily="34" charset="-120"/>
              </a:rPr>
              <a:t> HOG and PCA feature extraction, 80/20 train/test split, alpha tuning.</a:t>
            </a:r>
            <a:endParaRPr lang="en-US" sz="1450" dirty="0"/>
          </a:p>
        </p:txBody>
      </p:sp>
      <p:sp>
        <p:nvSpPr>
          <p:cNvPr id="12" name="Text 9"/>
          <p:cNvSpPr/>
          <p:nvPr/>
        </p:nvSpPr>
        <p:spPr>
          <a:xfrm>
            <a:off x="10298073" y="4518779"/>
            <a:ext cx="3674269" cy="912971"/>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Challenges:</a:t>
            </a:r>
            <a:r>
              <a:rPr lang="en-US" sz="1450" dirty="0">
                <a:solidFill>
                  <a:srgbClr val="E5E0DF"/>
                </a:solidFill>
                <a:latin typeface="Roboto Light" pitchFamily="34" charset="0"/>
                <a:ea typeface="Roboto Light" pitchFamily="34" charset="-122"/>
                <a:cs typeface="Roboto Light" pitchFamily="34" charset="-120"/>
              </a:rPr>
              <a:t> Underfitting due to linearity, spatial information loss with PCA, over-regularization.</a:t>
            </a:r>
            <a:endParaRPr lang="en-US" sz="1450" dirty="0"/>
          </a:p>
        </p:txBody>
      </p:sp>
      <p:sp>
        <p:nvSpPr>
          <p:cNvPr id="13" name="Text 10"/>
          <p:cNvSpPr/>
          <p:nvPr/>
        </p:nvSpPr>
        <p:spPr>
          <a:xfrm>
            <a:off x="10298073" y="5498306"/>
            <a:ext cx="3674269" cy="152161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Solutions:</a:t>
            </a:r>
            <a:r>
              <a:rPr lang="en-US" sz="1450" dirty="0">
                <a:solidFill>
                  <a:srgbClr val="E5E0DF"/>
                </a:solidFill>
                <a:latin typeface="Roboto Light" pitchFamily="34" charset="0"/>
                <a:ea typeface="Roboto Light" pitchFamily="34" charset="-122"/>
                <a:cs typeface="Roboto Light" pitchFamily="34" charset="-120"/>
              </a:rPr>
              <a:t> Increased image resolution (64x64 to 128x128) improved PCA accuracy (36.75%→44.34%), hyperparameter tuning of alpha (HOG: 64.48%→65.09%).</a:t>
            </a:r>
            <a:endParaRPr lang="en-US" sz="1450" dirty="0"/>
          </a:p>
        </p:txBody>
      </p:sp>
      <p:pic>
        <p:nvPicPr>
          <p:cNvPr id="14" name="Picture 13">
            <a:extLst>
              <a:ext uri="{FF2B5EF4-FFF2-40B4-BE49-F238E27FC236}">
                <a16:creationId xmlns:a16="http://schemas.microsoft.com/office/drawing/2014/main" id="{DAB034F2-474F-4006-A210-ED84A2131E42}"/>
              </a:ext>
            </a:extLst>
          </p:cNvPr>
          <p:cNvPicPr>
            <a:picLocks noChangeAspect="1"/>
          </p:cNvPicPr>
          <p:nvPr/>
        </p:nvPicPr>
        <p:blipFill>
          <a:blip r:embed="rId4"/>
          <a:stretch>
            <a:fillRect/>
          </a:stretch>
        </p:blipFill>
        <p:spPr>
          <a:xfrm>
            <a:off x="12750801" y="7670800"/>
            <a:ext cx="1879600" cy="487697"/>
          </a:xfrm>
          <a:prstGeom prst="rect">
            <a:avLst/>
          </a:prstGeom>
        </p:spPr>
      </p:pic>
      <p:sp>
        <p:nvSpPr>
          <p:cNvPr id="16" name="TextBox 15">
            <a:extLst>
              <a:ext uri="{FF2B5EF4-FFF2-40B4-BE49-F238E27FC236}">
                <a16:creationId xmlns:a16="http://schemas.microsoft.com/office/drawing/2014/main" id="{7DE4057B-1AA8-4A80-8037-F06C9548697A}"/>
              </a:ext>
            </a:extLst>
          </p:cNvPr>
          <p:cNvSpPr txBox="1"/>
          <p:nvPr/>
        </p:nvSpPr>
        <p:spPr>
          <a:xfrm>
            <a:off x="-452120" y="7794354"/>
            <a:ext cx="1553464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6602"/>
          </a:xfrm>
          <a:prstGeom prst="rect">
            <a:avLst/>
          </a:prstGeom>
        </p:spPr>
      </p:pic>
      <p:sp>
        <p:nvSpPr>
          <p:cNvPr id="3" name="Text 0"/>
          <p:cNvSpPr/>
          <p:nvPr/>
        </p:nvSpPr>
        <p:spPr>
          <a:xfrm>
            <a:off x="654248" y="3099078"/>
            <a:ext cx="10838140" cy="584121"/>
          </a:xfrm>
          <a:prstGeom prst="rect">
            <a:avLst/>
          </a:prstGeom>
          <a:noFill/>
          <a:ln/>
        </p:spPr>
        <p:txBody>
          <a:bodyPr wrap="none" lIns="0" tIns="0" rIns="0" bIns="0" rtlCol="0" anchor="t"/>
          <a:lstStyle/>
          <a:p>
            <a:pPr marL="0" indent="0" algn="l">
              <a:lnSpc>
                <a:spcPts val="4550"/>
              </a:lnSpc>
              <a:buNone/>
            </a:pPr>
            <a:r>
              <a:rPr lang="en-US" sz="3650" dirty="0">
                <a:solidFill>
                  <a:srgbClr val="F2F2F3"/>
                </a:solidFill>
                <a:latin typeface="Poppins Light" pitchFamily="34" charset="0"/>
                <a:ea typeface="Poppins Light" pitchFamily="34" charset="-122"/>
                <a:cs typeface="Poppins Light" pitchFamily="34" charset="-120"/>
              </a:rPr>
              <a:t>Hybrid Model: Random Forest &amp; Ridge Classifier</a:t>
            </a:r>
            <a:endParaRPr lang="en-US" sz="3650" dirty="0"/>
          </a:p>
        </p:txBody>
      </p:sp>
      <p:sp>
        <p:nvSpPr>
          <p:cNvPr id="4" name="Text 1"/>
          <p:cNvSpPr/>
          <p:nvPr/>
        </p:nvSpPr>
        <p:spPr>
          <a:xfrm>
            <a:off x="654248" y="3963591"/>
            <a:ext cx="13321903" cy="59817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This hybrid approach combines the strengths of Random Forest (non-linear relationships, ensembling) and Ridge Classifier (stability, L2 regularization) using majority voting for enhanced reliability and accuracy.</a:t>
            </a:r>
            <a:endParaRPr lang="en-US" sz="1450" dirty="0"/>
          </a:p>
        </p:txBody>
      </p:sp>
      <p:sp>
        <p:nvSpPr>
          <p:cNvPr id="5" name="Shape 2"/>
          <p:cNvSpPr/>
          <p:nvPr/>
        </p:nvSpPr>
        <p:spPr>
          <a:xfrm>
            <a:off x="654248" y="4772025"/>
            <a:ext cx="13321903" cy="2185749"/>
          </a:xfrm>
          <a:prstGeom prst="roundRect">
            <a:avLst>
              <a:gd name="adj" fmla="val 3592"/>
            </a:avLst>
          </a:prstGeom>
          <a:solidFill>
            <a:srgbClr val="3D3D42"/>
          </a:solidFill>
          <a:ln w="7620">
            <a:solidFill>
              <a:srgbClr val="56565B"/>
            </a:solidFill>
            <a:prstDash val="solid"/>
          </a:ln>
        </p:spPr>
      </p:sp>
      <p:sp>
        <p:nvSpPr>
          <p:cNvPr id="6" name="Shape 3"/>
          <p:cNvSpPr/>
          <p:nvPr/>
        </p:nvSpPr>
        <p:spPr>
          <a:xfrm>
            <a:off x="661868" y="4779645"/>
            <a:ext cx="4435554" cy="2170509"/>
          </a:xfrm>
          <a:prstGeom prst="roundRect">
            <a:avLst>
              <a:gd name="adj" fmla="val 3617"/>
            </a:avLst>
          </a:prstGeom>
          <a:solidFill>
            <a:srgbClr val="3D3D42"/>
          </a:solidFill>
          <a:ln/>
        </p:spPr>
      </p:sp>
      <p:sp>
        <p:nvSpPr>
          <p:cNvPr id="7" name="Text 4"/>
          <p:cNvSpPr/>
          <p:nvPr/>
        </p:nvSpPr>
        <p:spPr>
          <a:xfrm>
            <a:off x="848797" y="4966573"/>
            <a:ext cx="2336602" cy="292060"/>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Implementation</a:t>
            </a:r>
            <a:endParaRPr lang="en-US" sz="1800" dirty="0"/>
          </a:p>
        </p:txBody>
      </p:sp>
      <p:sp>
        <p:nvSpPr>
          <p:cNvPr id="8" name="Text 5"/>
          <p:cNvSpPr/>
          <p:nvPr/>
        </p:nvSpPr>
        <p:spPr>
          <a:xfrm>
            <a:off x="848797" y="5370790"/>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Images resized to 128x128, grayscale.</a:t>
            </a:r>
            <a:endParaRPr lang="en-US" sz="1450" dirty="0"/>
          </a:p>
        </p:txBody>
      </p:sp>
      <p:sp>
        <p:nvSpPr>
          <p:cNvPr id="9" name="Text 6"/>
          <p:cNvSpPr/>
          <p:nvPr/>
        </p:nvSpPr>
        <p:spPr>
          <a:xfrm>
            <a:off x="848797" y="5735241"/>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HOG feature extraction (8x8 cells, 2x2 blocks).</a:t>
            </a:r>
            <a:endParaRPr lang="en-US" sz="1450" dirty="0"/>
          </a:p>
        </p:txBody>
      </p:sp>
      <p:sp>
        <p:nvSpPr>
          <p:cNvPr id="10" name="Text 7"/>
          <p:cNvSpPr/>
          <p:nvPr/>
        </p:nvSpPr>
        <p:spPr>
          <a:xfrm>
            <a:off x="848797" y="6099691"/>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80/20 train/test split.</a:t>
            </a:r>
            <a:endParaRPr lang="en-US" sz="1450" dirty="0"/>
          </a:p>
        </p:txBody>
      </p:sp>
      <p:sp>
        <p:nvSpPr>
          <p:cNvPr id="11" name="Text 8"/>
          <p:cNvSpPr/>
          <p:nvPr/>
        </p:nvSpPr>
        <p:spPr>
          <a:xfrm>
            <a:off x="848797" y="6464141"/>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Both models trained simultaneously.</a:t>
            </a:r>
            <a:endParaRPr lang="en-US" sz="1450" dirty="0"/>
          </a:p>
        </p:txBody>
      </p:sp>
      <p:sp>
        <p:nvSpPr>
          <p:cNvPr id="12" name="Shape 9"/>
          <p:cNvSpPr/>
          <p:nvPr/>
        </p:nvSpPr>
        <p:spPr>
          <a:xfrm>
            <a:off x="5097423" y="4779645"/>
            <a:ext cx="4435554" cy="2170509"/>
          </a:xfrm>
          <a:prstGeom prst="rect">
            <a:avLst/>
          </a:prstGeom>
          <a:solidFill>
            <a:srgbClr val="3D3D42"/>
          </a:solidFill>
          <a:ln/>
        </p:spPr>
      </p:sp>
      <p:sp>
        <p:nvSpPr>
          <p:cNvPr id="13" name="Shape 10"/>
          <p:cNvSpPr/>
          <p:nvPr/>
        </p:nvSpPr>
        <p:spPr>
          <a:xfrm>
            <a:off x="5097423" y="4779645"/>
            <a:ext cx="22860" cy="2170509"/>
          </a:xfrm>
          <a:prstGeom prst="roundRect">
            <a:avLst>
              <a:gd name="adj" fmla="val 343452"/>
            </a:avLst>
          </a:prstGeom>
          <a:solidFill>
            <a:srgbClr val="56565B"/>
          </a:solidFill>
          <a:ln/>
        </p:spPr>
      </p:sp>
      <p:sp>
        <p:nvSpPr>
          <p:cNvPr id="14" name="Text 11"/>
          <p:cNvSpPr/>
          <p:nvPr/>
        </p:nvSpPr>
        <p:spPr>
          <a:xfrm>
            <a:off x="5284351" y="4966573"/>
            <a:ext cx="2336602" cy="292060"/>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Challenges</a:t>
            </a:r>
            <a:endParaRPr lang="en-US" sz="1800" dirty="0"/>
          </a:p>
        </p:txBody>
      </p:sp>
      <p:sp>
        <p:nvSpPr>
          <p:cNvPr id="15" name="Text 12"/>
          <p:cNvSpPr/>
          <p:nvPr/>
        </p:nvSpPr>
        <p:spPr>
          <a:xfrm>
            <a:off x="5284351" y="5370790"/>
            <a:ext cx="4061698" cy="598170"/>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Inconsistent performance based on feature set.</a:t>
            </a:r>
            <a:endParaRPr lang="en-US" sz="1450" dirty="0"/>
          </a:p>
        </p:txBody>
      </p:sp>
      <p:sp>
        <p:nvSpPr>
          <p:cNvPr id="16" name="Text 13"/>
          <p:cNvSpPr/>
          <p:nvPr/>
        </p:nvSpPr>
        <p:spPr>
          <a:xfrm>
            <a:off x="5284351" y="6034326"/>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High intra-class variation.</a:t>
            </a:r>
            <a:endParaRPr lang="en-US" sz="1450" dirty="0"/>
          </a:p>
        </p:txBody>
      </p:sp>
      <p:sp>
        <p:nvSpPr>
          <p:cNvPr id="17" name="Shape 14"/>
          <p:cNvSpPr/>
          <p:nvPr/>
        </p:nvSpPr>
        <p:spPr>
          <a:xfrm>
            <a:off x="9532977" y="4779645"/>
            <a:ext cx="4435554" cy="2170509"/>
          </a:xfrm>
          <a:prstGeom prst="rect">
            <a:avLst/>
          </a:prstGeom>
          <a:solidFill>
            <a:srgbClr val="3D3D42"/>
          </a:solidFill>
          <a:ln/>
        </p:spPr>
      </p:sp>
      <p:sp>
        <p:nvSpPr>
          <p:cNvPr id="18" name="Shape 15"/>
          <p:cNvSpPr/>
          <p:nvPr/>
        </p:nvSpPr>
        <p:spPr>
          <a:xfrm>
            <a:off x="9532977" y="4779645"/>
            <a:ext cx="22860" cy="2170509"/>
          </a:xfrm>
          <a:prstGeom prst="roundRect">
            <a:avLst>
              <a:gd name="adj" fmla="val 343452"/>
            </a:avLst>
          </a:prstGeom>
          <a:solidFill>
            <a:srgbClr val="56565B"/>
          </a:solidFill>
          <a:ln/>
        </p:spPr>
      </p:sp>
      <p:sp>
        <p:nvSpPr>
          <p:cNvPr id="19" name="Text 16"/>
          <p:cNvSpPr/>
          <p:nvPr/>
        </p:nvSpPr>
        <p:spPr>
          <a:xfrm>
            <a:off x="9719905" y="4966573"/>
            <a:ext cx="3026331" cy="292060"/>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Solutions &amp; Improvements</a:t>
            </a:r>
            <a:endParaRPr lang="en-US" sz="1800" dirty="0"/>
          </a:p>
        </p:txBody>
      </p:sp>
      <p:sp>
        <p:nvSpPr>
          <p:cNvPr id="20" name="Text 17"/>
          <p:cNvSpPr/>
          <p:nvPr/>
        </p:nvSpPr>
        <p:spPr>
          <a:xfrm>
            <a:off x="9719905" y="5370790"/>
            <a:ext cx="4061698" cy="598170"/>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Balanced feature extraction with larger images.</a:t>
            </a:r>
            <a:endParaRPr lang="en-US" sz="1450" dirty="0"/>
          </a:p>
        </p:txBody>
      </p:sp>
      <p:sp>
        <p:nvSpPr>
          <p:cNvPr id="21" name="Text 18"/>
          <p:cNvSpPr/>
          <p:nvPr/>
        </p:nvSpPr>
        <p:spPr>
          <a:xfrm>
            <a:off x="9719905" y="6034326"/>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Hyperparameter tuning for both models.</a:t>
            </a:r>
            <a:endParaRPr lang="en-US" sz="1450" dirty="0"/>
          </a:p>
        </p:txBody>
      </p:sp>
      <p:sp>
        <p:nvSpPr>
          <p:cNvPr id="22" name="Text 19"/>
          <p:cNvSpPr/>
          <p:nvPr/>
        </p:nvSpPr>
        <p:spPr>
          <a:xfrm>
            <a:off x="9719905" y="6398776"/>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Effective voting mechanism.</a:t>
            </a:r>
            <a:endParaRPr lang="en-US" sz="1450" dirty="0"/>
          </a:p>
        </p:txBody>
      </p:sp>
      <p:sp>
        <p:nvSpPr>
          <p:cNvPr id="23" name="Text 20"/>
          <p:cNvSpPr/>
          <p:nvPr/>
        </p:nvSpPr>
        <p:spPr>
          <a:xfrm>
            <a:off x="654248" y="7168039"/>
            <a:ext cx="13321903" cy="299085"/>
          </a:xfrm>
          <a:prstGeom prst="rect">
            <a:avLst/>
          </a:prstGeom>
          <a:noFill/>
          <a:ln/>
        </p:spPr>
        <p:txBody>
          <a:bodyPr wrap="none" lIns="0" tIns="0" rIns="0" bIns="0" rtlCol="0" anchor="t"/>
          <a:lstStyle/>
          <a:p>
            <a:pPr marL="0" indent="0" algn="l">
              <a:lnSpc>
                <a:spcPts val="2350"/>
              </a:lnSpc>
              <a:buNone/>
            </a:pPr>
            <a:r>
              <a:rPr lang="en-US" sz="1450" b="1" dirty="0">
                <a:solidFill>
                  <a:srgbClr val="E5E0DF"/>
                </a:solidFill>
                <a:latin typeface="Roboto Light" pitchFamily="34" charset="0"/>
                <a:ea typeface="Roboto Light" pitchFamily="34" charset="-122"/>
                <a:cs typeface="Roboto Light" pitchFamily="34" charset="-120"/>
              </a:rPr>
              <a:t>Accuracy Boost:</a:t>
            </a:r>
            <a:r>
              <a:rPr lang="en-US" sz="1450" dirty="0">
                <a:solidFill>
                  <a:srgbClr val="E5E0DF"/>
                </a:solidFill>
                <a:latin typeface="Roboto Light" pitchFamily="34" charset="0"/>
                <a:ea typeface="Roboto Light" pitchFamily="34" charset="-122"/>
                <a:cs typeface="Roboto Light" pitchFamily="34" charset="-120"/>
              </a:rPr>
              <a:t> The hybrid model achieved 63.21% accuracy, a notable improvement over standalone Random Forest (59.43%).</a:t>
            </a:r>
            <a:endParaRPr lang="en-US" sz="1450" dirty="0"/>
          </a:p>
        </p:txBody>
      </p:sp>
      <p:pic>
        <p:nvPicPr>
          <p:cNvPr id="24" name="Picture 23">
            <a:extLst>
              <a:ext uri="{FF2B5EF4-FFF2-40B4-BE49-F238E27FC236}">
                <a16:creationId xmlns:a16="http://schemas.microsoft.com/office/drawing/2014/main" id="{13480CA9-76B0-46F2-B6EF-0731D1916E05}"/>
              </a:ext>
            </a:extLst>
          </p:cNvPr>
          <p:cNvPicPr>
            <a:picLocks noChangeAspect="1"/>
          </p:cNvPicPr>
          <p:nvPr/>
        </p:nvPicPr>
        <p:blipFill>
          <a:blip r:embed="rId4"/>
          <a:stretch>
            <a:fillRect/>
          </a:stretch>
        </p:blipFill>
        <p:spPr>
          <a:xfrm>
            <a:off x="12750801" y="7677389"/>
            <a:ext cx="1879600" cy="481108"/>
          </a:xfrm>
          <a:prstGeom prst="rect">
            <a:avLst/>
          </a:prstGeom>
        </p:spPr>
      </p:pic>
      <p:sp>
        <p:nvSpPr>
          <p:cNvPr id="26" name="TextBox 25">
            <a:extLst>
              <a:ext uri="{FF2B5EF4-FFF2-40B4-BE49-F238E27FC236}">
                <a16:creationId xmlns:a16="http://schemas.microsoft.com/office/drawing/2014/main" id="{58FAF637-3962-40E6-9DBD-8A515E32ECC4}"/>
              </a:ext>
            </a:extLst>
          </p:cNvPr>
          <p:cNvSpPr txBox="1"/>
          <p:nvPr/>
        </p:nvSpPr>
        <p:spPr>
          <a:xfrm>
            <a:off x="-365761" y="7798135"/>
            <a:ext cx="1536192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6491" y="885587"/>
            <a:ext cx="7683817" cy="1303734"/>
          </a:xfrm>
          <a:prstGeom prst="rect">
            <a:avLst/>
          </a:prstGeom>
          <a:noFill/>
          <a:ln/>
        </p:spPr>
        <p:txBody>
          <a:bodyPr wrap="square" lIns="0" tIns="0" rIns="0" bIns="0" rtlCol="0" anchor="t"/>
          <a:lstStyle/>
          <a:p>
            <a:pPr marL="0" indent="0" algn="l">
              <a:lnSpc>
                <a:spcPts val="5100"/>
              </a:lnSpc>
              <a:buNone/>
            </a:pPr>
            <a:r>
              <a:rPr lang="en-US" sz="4100" dirty="0">
                <a:solidFill>
                  <a:srgbClr val="F2F2F3"/>
                </a:solidFill>
                <a:latin typeface="Poppins Light" pitchFamily="34" charset="0"/>
                <a:ea typeface="Poppins Light" pitchFamily="34" charset="-122"/>
                <a:cs typeface="Poppins Light" pitchFamily="34" charset="-120"/>
              </a:rPr>
              <a:t>Support Vector Machine (SVM)</a:t>
            </a:r>
            <a:endParaRPr lang="en-US" sz="4100" dirty="0"/>
          </a:p>
        </p:txBody>
      </p:sp>
      <p:sp>
        <p:nvSpPr>
          <p:cNvPr id="4" name="Text 1"/>
          <p:cNvSpPr/>
          <p:nvPr/>
        </p:nvSpPr>
        <p:spPr>
          <a:xfrm>
            <a:off x="6216491" y="2502218"/>
            <a:ext cx="7683817" cy="667464"/>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SVM was chosen for its robustness, effectiveness with high-dimensional data, and ability to handle non-linearity via kernels, making it suitable for image classification.</a:t>
            </a:r>
            <a:endParaRPr lang="en-US" sz="1600" dirty="0"/>
          </a:p>
        </p:txBody>
      </p:sp>
      <p:sp>
        <p:nvSpPr>
          <p:cNvPr id="5" name="Text 2"/>
          <p:cNvSpPr/>
          <p:nvPr/>
        </p:nvSpPr>
        <p:spPr>
          <a:xfrm>
            <a:off x="6216491" y="3612952"/>
            <a:ext cx="2855000" cy="325874"/>
          </a:xfrm>
          <a:prstGeom prst="rect">
            <a:avLst/>
          </a:prstGeom>
          <a:noFill/>
          <a:ln/>
        </p:spPr>
        <p:txBody>
          <a:bodyPr wrap="none" lIns="0" tIns="0" rIns="0" bIns="0" rtlCol="0" anchor="t"/>
          <a:lstStyle/>
          <a:p>
            <a:pPr marL="0" indent="0" algn="l">
              <a:lnSpc>
                <a:spcPts val="2550"/>
              </a:lnSpc>
              <a:buNone/>
            </a:pPr>
            <a:r>
              <a:rPr lang="en-US" sz="2050" dirty="0">
                <a:solidFill>
                  <a:srgbClr val="F2F2F3"/>
                </a:solidFill>
                <a:latin typeface="Poppins Light" pitchFamily="34" charset="0"/>
                <a:ea typeface="Poppins Light" pitchFamily="34" charset="-122"/>
                <a:cs typeface="Poppins Light" pitchFamily="34" charset="-120"/>
              </a:rPr>
              <a:t>Implementation Steps</a:t>
            </a:r>
            <a:endParaRPr lang="en-US" sz="2050" dirty="0"/>
          </a:p>
        </p:txBody>
      </p:sp>
      <p:sp>
        <p:nvSpPr>
          <p:cNvPr id="6" name="Text 3"/>
          <p:cNvSpPr/>
          <p:nvPr/>
        </p:nvSpPr>
        <p:spPr>
          <a:xfrm>
            <a:off x="6216491" y="4147423"/>
            <a:ext cx="358747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HOG feature extraction.</a:t>
            </a:r>
            <a:endParaRPr lang="en-US" sz="1600" dirty="0"/>
          </a:p>
        </p:txBody>
      </p:sp>
      <p:sp>
        <p:nvSpPr>
          <p:cNvPr id="7" name="Text 4"/>
          <p:cNvSpPr/>
          <p:nvPr/>
        </p:nvSpPr>
        <p:spPr>
          <a:xfrm>
            <a:off x="6216491" y="4554141"/>
            <a:ext cx="358747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80/20 train/test split.</a:t>
            </a:r>
            <a:endParaRPr lang="en-US" sz="1600" dirty="0"/>
          </a:p>
        </p:txBody>
      </p:sp>
      <p:sp>
        <p:nvSpPr>
          <p:cNvPr id="8" name="Text 5"/>
          <p:cNvSpPr/>
          <p:nvPr/>
        </p:nvSpPr>
        <p:spPr>
          <a:xfrm>
            <a:off x="6216491" y="4960858"/>
            <a:ext cx="358747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Linear and RBF kernels tested.</a:t>
            </a:r>
            <a:endParaRPr lang="en-US" sz="1600" dirty="0"/>
          </a:p>
        </p:txBody>
      </p:sp>
      <p:sp>
        <p:nvSpPr>
          <p:cNvPr id="9" name="Text 6"/>
          <p:cNvSpPr/>
          <p:nvPr/>
        </p:nvSpPr>
        <p:spPr>
          <a:xfrm>
            <a:off x="6216491" y="5367576"/>
            <a:ext cx="3587472" cy="66746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Evaluation with accuracy, confusion matrix, and classification report.</a:t>
            </a:r>
            <a:endParaRPr lang="en-US" sz="1600" dirty="0"/>
          </a:p>
        </p:txBody>
      </p:sp>
      <p:sp>
        <p:nvSpPr>
          <p:cNvPr id="10" name="Text 7"/>
          <p:cNvSpPr/>
          <p:nvPr/>
        </p:nvSpPr>
        <p:spPr>
          <a:xfrm>
            <a:off x="10320457" y="3612952"/>
            <a:ext cx="3171111" cy="325874"/>
          </a:xfrm>
          <a:prstGeom prst="rect">
            <a:avLst/>
          </a:prstGeom>
          <a:noFill/>
          <a:ln/>
        </p:spPr>
        <p:txBody>
          <a:bodyPr wrap="none" lIns="0" tIns="0" rIns="0" bIns="0" rtlCol="0" anchor="t"/>
          <a:lstStyle/>
          <a:p>
            <a:pPr marL="0" indent="0" algn="l">
              <a:lnSpc>
                <a:spcPts val="2550"/>
              </a:lnSpc>
              <a:buNone/>
            </a:pPr>
            <a:r>
              <a:rPr lang="en-US" sz="2050" dirty="0">
                <a:solidFill>
                  <a:srgbClr val="F2F2F3"/>
                </a:solidFill>
                <a:latin typeface="Poppins Light" pitchFamily="34" charset="0"/>
                <a:ea typeface="Poppins Light" pitchFamily="34" charset="-122"/>
                <a:cs typeface="Poppins Light" pitchFamily="34" charset="-120"/>
              </a:rPr>
              <a:t>Challenges Encountered</a:t>
            </a:r>
            <a:endParaRPr lang="en-US" sz="2050" dirty="0"/>
          </a:p>
        </p:txBody>
      </p:sp>
      <p:sp>
        <p:nvSpPr>
          <p:cNvPr id="11" name="Text 8"/>
          <p:cNvSpPr/>
          <p:nvPr/>
        </p:nvSpPr>
        <p:spPr>
          <a:xfrm>
            <a:off x="10320457" y="4147423"/>
            <a:ext cx="3587472" cy="66746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Dataset errors (empty folders, mismatches).</a:t>
            </a:r>
            <a:endParaRPr lang="en-US" sz="1600" dirty="0"/>
          </a:p>
        </p:txBody>
      </p:sp>
      <p:sp>
        <p:nvSpPr>
          <p:cNvPr id="12" name="Text 9"/>
          <p:cNvSpPr/>
          <p:nvPr/>
        </p:nvSpPr>
        <p:spPr>
          <a:xfrm>
            <a:off x="10320457" y="4887873"/>
            <a:ext cx="3587472" cy="66746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Low initial accuracy due to noise and intra-class variation.</a:t>
            </a:r>
            <a:endParaRPr lang="en-US" sz="1600" dirty="0"/>
          </a:p>
        </p:txBody>
      </p:sp>
      <p:sp>
        <p:nvSpPr>
          <p:cNvPr id="13" name="Text 10"/>
          <p:cNvSpPr/>
          <p:nvPr/>
        </p:nvSpPr>
        <p:spPr>
          <a:xfrm>
            <a:off x="10320457" y="5628323"/>
            <a:ext cx="358747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Risk of overfitting.</a:t>
            </a:r>
            <a:endParaRPr lang="en-US" sz="1600" dirty="0"/>
          </a:p>
        </p:txBody>
      </p:sp>
      <p:sp>
        <p:nvSpPr>
          <p:cNvPr id="14" name="Text 11"/>
          <p:cNvSpPr/>
          <p:nvPr/>
        </p:nvSpPr>
        <p:spPr>
          <a:xfrm>
            <a:off x="6216491" y="6342698"/>
            <a:ext cx="7683817" cy="1001197"/>
          </a:xfrm>
          <a:prstGeom prst="rect">
            <a:avLst/>
          </a:prstGeom>
          <a:noFill/>
          <a:ln/>
        </p:spPr>
        <p:txBody>
          <a:bodyPr wrap="square" lIns="0" tIns="0" rIns="0" bIns="0" rtlCol="0" anchor="t"/>
          <a:lstStyle/>
          <a:p>
            <a:pPr marL="0" indent="0" algn="l">
              <a:lnSpc>
                <a:spcPts val="2600"/>
              </a:lnSpc>
              <a:buNone/>
            </a:pPr>
            <a:r>
              <a:rPr lang="en-US" sz="1600" b="1" dirty="0">
                <a:solidFill>
                  <a:srgbClr val="E5E0DF"/>
                </a:solidFill>
                <a:latin typeface="Roboto Light" pitchFamily="34" charset="0"/>
                <a:ea typeface="Roboto Light" pitchFamily="34" charset="-122"/>
                <a:cs typeface="Roboto Light" pitchFamily="34" charset="-120"/>
              </a:rPr>
              <a:t>Solutions &amp; Improvements:</a:t>
            </a:r>
            <a:r>
              <a:rPr lang="en-US" sz="1600" dirty="0">
                <a:solidFill>
                  <a:srgbClr val="E5E0DF"/>
                </a:solidFill>
                <a:latin typeface="Roboto Light" pitchFamily="34" charset="0"/>
                <a:ea typeface="Roboto Light" pitchFamily="34" charset="-122"/>
                <a:cs typeface="Roboto Light" pitchFamily="34" charset="-120"/>
              </a:rPr>
              <a:t> Data integrity checks, enhanced preprocessing (uniform resizing, normalization, optimized HOG), and prevention of overfitting through cross-validation and hyperparameter tuning (C and gamma parameters).</a:t>
            </a:r>
            <a:endParaRPr lang="en-US" sz="1600" dirty="0"/>
          </a:p>
        </p:txBody>
      </p:sp>
      <p:pic>
        <p:nvPicPr>
          <p:cNvPr id="15" name="Picture 14">
            <a:extLst>
              <a:ext uri="{FF2B5EF4-FFF2-40B4-BE49-F238E27FC236}">
                <a16:creationId xmlns:a16="http://schemas.microsoft.com/office/drawing/2014/main" id="{3E8E1D07-7CB8-4AE7-949C-B90F26D1D8D2}"/>
              </a:ext>
            </a:extLst>
          </p:cNvPr>
          <p:cNvPicPr>
            <a:picLocks noChangeAspect="1"/>
          </p:cNvPicPr>
          <p:nvPr/>
        </p:nvPicPr>
        <p:blipFill>
          <a:blip r:embed="rId4"/>
          <a:stretch>
            <a:fillRect/>
          </a:stretch>
        </p:blipFill>
        <p:spPr>
          <a:xfrm>
            <a:off x="12750801" y="7489866"/>
            <a:ext cx="1879600" cy="668631"/>
          </a:xfrm>
          <a:prstGeom prst="rect">
            <a:avLst/>
          </a:prstGeom>
        </p:spPr>
      </p:pic>
      <p:sp>
        <p:nvSpPr>
          <p:cNvPr id="17" name="TextBox 16">
            <a:extLst>
              <a:ext uri="{FF2B5EF4-FFF2-40B4-BE49-F238E27FC236}">
                <a16:creationId xmlns:a16="http://schemas.microsoft.com/office/drawing/2014/main" id="{28627FB6-0ED2-448C-AEEF-CFB4F91071E1}"/>
              </a:ext>
            </a:extLst>
          </p:cNvPr>
          <p:cNvSpPr txBox="1"/>
          <p:nvPr/>
        </p:nvSpPr>
        <p:spPr>
          <a:xfrm>
            <a:off x="-335280" y="7798135"/>
            <a:ext cx="15311120" cy="431465"/>
          </a:xfrm>
          <a:prstGeom prst="rect">
            <a:avLst/>
          </a:prstGeom>
          <a:noFill/>
        </p:spPr>
        <p:txBody>
          <a:bodyPr wrap="square">
            <a:spAutoFit/>
          </a:bodyPr>
          <a:lstStyle/>
          <a:p>
            <a:pPr marL="0" indent="0" algn="ctr">
              <a:lnSpc>
                <a:spcPts val="2850"/>
              </a:lnSpc>
              <a:buNone/>
            </a:pPr>
            <a:r>
              <a:rPr lang="en-US" sz="1800" dirty="0">
                <a:solidFill>
                  <a:schemeClr val="accent3"/>
                </a:solidFill>
                <a:latin typeface="Roboto Light" pitchFamily="34" charset="0"/>
                <a:ea typeface="Roboto Light" pitchFamily="34" charset="-122"/>
                <a:cs typeface="Roboto Light" pitchFamily="34" charset="-120"/>
              </a:rPr>
              <a:t>Group No. 1			  	       </a:t>
            </a:r>
            <a:r>
              <a:rPr lang="en-US" sz="1800" dirty="0" err="1">
                <a:solidFill>
                  <a:schemeClr val="accent3"/>
                </a:solidFill>
                <a:latin typeface="Roboto Light" pitchFamily="34" charset="0"/>
                <a:ea typeface="Roboto Light" pitchFamily="34" charset="-122"/>
                <a:cs typeface="Roboto Light" pitchFamily="34" charset="-120"/>
              </a:rPr>
              <a:t>Raisul</a:t>
            </a:r>
            <a:r>
              <a:rPr lang="en-US" sz="1800" dirty="0">
                <a:solidFill>
                  <a:schemeClr val="accent3"/>
                </a:solidFill>
                <a:latin typeface="Roboto Light" pitchFamily="34" charset="0"/>
                <a:ea typeface="Roboto Light" pitchFamily="34" charset="-122"/>
                <a:cs typeface="Roboto Light" pitchFamily="34" charset="-120"/>
              </a:rPr>
              <a:t> Islam </a:t>
            </a:r>
            <a:r>
              <a:rPr lang="en-US" sz="1800" dirty="0" err="1">
                <a:solidFill>
                  <a:schemeClr val="accent3"/>
                </a:solidFill>
                <a:latin typeface="Roboto Light" pitchFamily="34" charset="0"/>
                <a:ea typeface="Roboto Light" pitchFamily="34" charset="-122"/>
                <a:cs typeface="Roboto Light" pitchFamily="34" charset="-120"/>
              </a:rPr>
              <a:t>Kabbo</a:t>
            </a:r>
            <a:r>
              <a:rPr lang="en-US" sz="1800" dirty="0">
                <a:solidFill>
                  <a:schemeClr val="accent3"/>
                </a:solidFill>
                <a:latin typeface="Roboto Light" pitchFamily="34" charset="0"/>
                <a:ea typeface="Roboto Light" pitchFamily="34" charset="-122"/>
                <a:cs typeface="Roboto Light" pitchFamily="34" charset="-120"/>
              </a:rPr>
              <a:t>, Md. </a:t>
            </a:r>
            <a:r>
              <a:rPr lang="en-US" sz="1800" dirty="0" err="1">
                <a:solidFill>
                  <a:schemeClr val="accent3"/>
                </a:solidFill>
                <a:latin typeface="Roboto Light" pitchFamily="34" charset="0"/>
                <a:ea typeface="Roboto Light" pitchFamily="34" charset="-122"/>
                <a:cs typeface="Roboto Light" pitchFamily="34" charset="-120"/>
              </a:rPr>
              <a:t>Rafawat</a:t>
            </a:r>
            <a:r>
              <a:rPr lang="en-US" sz="1800" dirty="0">
                <a:solidFill>
                  <a:schemeClr val="accent3"/>
                </a:solidFill>
                <a:latin typeface="Roboto Light" pitchFamily="34" charset="0"/>
                <a:ea typeface="Roboto Light" pitchFamily="34" charset="-122"/>
                <a:cs typeface="Roboto Light" pitchFamily="34" charset="-120"/>
              </a:rPr>
              <a:t> Islam, Shakil Ahmed, </a:t>
            </a:r>
            <a:r>
              <a:rPr lang="en-US" sz="1800" dirty="0" err="1">
                <a:solidFill>
                  <a:schemeClr val="accent3"/>
                </a:solidFill>
                <a:latin typeface="Roboto Light" pitchFamily="34" charset="0"/>
                <a:ea typeface="Roboto Light" pitchFamily="34" charset="-122"/>
                <a:cs typeface="Roboto Light" pitchFamily="34" charset="-120"/>
              </a:rPr>
              <a:t>Entishar</a:t>
            </a:r>
            <a:r>
              <a:rPr lang="en-US" sz="1800" dirty="0">
                <a:solidFill>
                  <a:schemeClr val="accent3"/>
                </a:solidFill>
                <a:latin typeface="Roboto Light" pitchFamily="34" charset="0"/>
                <a:ea typeface="Roboto Light" pitchFamily="34" charset="-122"/>
                <a:cs typeface="Roboto Light" pitchFamily="34" charset="-120"/>
              </a:rPr>
              <a:t> Rashid Chowdhury, </a:t>
            </a:r>
            <a:r>
              <a:rPr lang="en-US" sz="1800" dirty="0" err="1">
                <a:solidFill>
                  <a:schemeClr val="accent3"/>
                </a:solidFill>
                <a:latin typeface="Roboto Light" pitchFamily="34" charset="0"/>
                <a:ea typeface="Roboto Light" pitchFamily="34" charset="-122"/>
                <a:cs typeface="Roboto Light" pitchFamily="34" charset="-120"/>
              </a:rPr>
              <a:t>Sudipto</a:t>
            </a:r>
            <a:r>
              <a:rPr lang="en-US" sz="1800" dirty="0">
                <a:solidFill>
                  <a:schemeClr val="accent3"/>
                </a:solidFill>
                <a:latin typeface="Roboto Light" pitchFamily="34" charset="0"/>
                <a:ea typeface="Roboto Light" pitchFamily="34" charset="-122"/>
                <a:cs typeface="Roboto Light" pitchFamily="34" charset="-120"/>
              </a:rPr>
              <a:t> Roy</a:t>
            </a:r>
            <a:endParaRPr lang="en-US" sz="1800" dirty="0">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3383" y="678537"/>
            <a:ext cx="7890034" cy="1119664"/>
          </a:xfrm>
          <a:prstGeom prst="rect">
            <a:avLst/>
          </a:prstGeom>
          <a:noFill/>
          <a:ln/>
        </p:spPr>
        <p:txBody>
          <a:bodyPr wrap="square" lIns="0" tIns="0" rIns="0" bIns="0" rtlCol="0" anchor="t"/>
          <a:lstStyle/>
          <a:p>
            <a:pPr marL="0" indent="0" algn="l">
              <a:lnSpc>
                <a:spcPts val="4400"/>
              </a:lnSpc>
              <a:buNone/>
            </a:pPr>
            <a:r>
              <a:rPr lang="en-US" sz="3500" dirty="0">
                <a:solidFill>
                  <a:srgbClr val="F2F2F3"/>
                </a:solidFill>
                <a:latin typeface="Poppins Light" pitchFamily="34" charset="0"/>
                <a:ea typeface="Poppins Light" pitchFamily="34" charset="-122"/>
                <a:cs typeface="Poppins Light" pitchFamily="34" charset="-120"/>
              </a:rPr>
              <a:t>Hybrid ML Approaches: Progressive Improvement</a:t>
            </a:r>
            <a:endParaRPr lang="en-US" sz="3500" dirty="0"/>
          </a:p>
        </p:txBody>
      </p:sp>
      <p:sp>
        <p:nvSpPr>
          <p:cNvPr id="4" name="Text 1"/>
          <p:cNvSpPr/>
          <p:nvPr/>
        </p:nvSpPr>
        <p:spPr>
          <a:xfrm>
            <a:off x="6113383" y="2066925"/>
            <a:ext cx="7890034" cy="573405"/>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This project explored a progressive pipeline of models for animal image classification, aiming for higher accuracy by integrating advanced techniques.</a:t>
            </a:r>
            <a:endParaRPr lang="en-US" sz="1400" dirty="0"/>
          </a:p>
        </p:txBody>
      </p:sp>
      <p:sp>
        <p:nvSpPr>
          <p:cNvPr id="5" name="Shape 2"/>
          <p:cNvSpPr/>
          <p:nvPr/>
        </p:nvSpPr>
        <p:spPr>
          <a:xfrm>
            <a:off x="6113383" y="2841784"/>
            <a:ext cx="179070" cy="1075015"/>
          </a:xfrm>
          <a:prstGeom prst="roundRect">
            <a:avLst>
              <a:gd name="adj" fmla="val 42024"/>
            </a:avLst>
          </a:prstGeom>
          <a:solidFill>
            <a:srgbClr val="3D3D42"/>
          </a:solidFill>
          <a:ln w="7620">
            <a:solidFill>
              <a:srgbClr val="56565B"/>
            </a:solidFill>
            <a:prstDash val="solid"/>
          </a:ln>
        </p:spPr>
      </p:sp>
      <p:sp>
        <p:nvSpPr>
          <p:cNvPr id="6" name="Text 3"/>
          <p:cNvSpPr/>
          <p:nvPr/>
        </p:nvSpPr>
        <p:spPr>
          <a:xfrm>
            <a:off x="6471523" y="3020854"/>
            <a:ext cx="3523298" cy="279916"/>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Stage 1: Baseline (Decision Tree)</a:t>
            </a:r>
            <a:endParaRPr lang="en-US" sz="1750" dirty="0"/>
          </a:p>
        </p:txBody>
      </p:sp>
      <p:sp>
        <p:nvSpPr>
          <p:cNvPr id="7" name="Text 4"/>
          <p:cNvSpPr/>
          <p:nvPr/>
        </p:nvSpPr>
        <p:spPr>
          <a:xfrm>
            <a:off x="6471523" y="3408164"/>
            <a:ext cx="7531894" cy="286703"/>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Simple, interpretable benchmark. Limited performance due to overfitting.</a:t>
            </a:r>
            <a:endParaRPr lang="en-US" sz="1400" dirty="0"/>
          </a:p>
        </p:txBody>
      </p:sp>
      <p:sp>
        <p:nvSpPr>
          <p:cNvPr id="8" name="Shape 5"/>
          <p:cNvSpPr/>
          <p:nvPr/>
        </p:nvSpPr>
        <p:spPr>
          <a:xfrm>
            <a:off x="6382107" y="4095869"/>
            <a:ext cx="179070" cy="1075015"/>
          </a:xfrm>
          <a:prstGeom prst="roundRect">
            <a:avLst>
              <a:gd name="adj" fmla="val 42024"/>
            </a:avLst>
          </a:prstGeom>
          <a:solidFill>
            <a:srgbClr val="3D3D42"/>
          </a:solidFill>
          <a:ln w="7620">
            <a:solidFill>
              <a:srgbClr val="56565B"/>
            </a:solidFill>
            <a:prstDash val="solid"/>
          </a:ln>
        </p:spPr>
      </p:sp>
      <p:sp>
        <p:nvSpPr>
          <p:cNvPr id="9" name="Text 6"/>
          <p:cNvSpPr/>
          <p:nvPr/>
        </p:nvSpPr>
        <p:spPr>
          <a:xfrm>
            <a:off x="6740247" y="4274939"/>
            <a:ext cx="3180159" cy="279916"/>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Stage 2: Improved (XGBoost)</a:t>
            </a:r>
            <a:endParaRPr lang="en-US" sz="1750" dirty="0"/>
          </a:p>
        </p:txBody>
      </p:sp>
      <p:sp>
        <p:nvSpPr>
          <p:cNvPr id="10" name="Text 7"/>
          <p:cNvSpPr/>
          <p:nvPr/>
        </p:nvSpPr>
        <p:spPr>
          <a:xfrm>
            <a:off x="6740247" y="4662249"/>
            <a:ext cx="7263170" cy="286703"/>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More robust tree-based ensemble. Significant accuracy improvement.</a:t>
            </a:r>
            <a:endParaRPr lang="en-US" sz="1400" dirty="0"/>
          </a:p>
        </p:txBody>
      </p:sp>
      <p:sp>
        <p:nvSpPr>
          <p:cNvPr id="11" name="Shape 8"/>
          <p:cNvSpPr/>
          <p:nvPr/>
        </p:nvSpPr>
        <p:spPr>
          <a:xfrm>
            <a:off x="6650831" y="5349954"/>
            <a:ext cx="179070" cy="1426250"/>
          </a:xfrm>
          <a:prstGeom prst="roundRect">
            <a:avLst>
              <a:gd name="adj" fmla="val 42024"/>
            </a:avLst>
          </a:prstGeom>
          <a:solidFill>
            <a:srgbClr val="3D3D42"/>
          </a:solidFill>
          <a:ln w="7620">
            <a:solidFill>
              <a:srgbClr val="56565B"/>
            </a:solidFill>
            <a:prstDash val="solid"/>
          </a:ln>
        </p:spPr>
      </p:sp>
      <p:sp>
        <p:nvSpPr>
          <p:cNvPr id="12" name="Text 9"/>
          <p:cNvSpPr/>
          <p:nvPr/>
        </p:nvSpPr>
        <p:spPr>
          <a:xfrm>
            <a:off x="7008971" y="5529024"/>
            <a:ext cx="4347448" cy="279916"/>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Stage 3: Hybrid Deep Feature Extraction</a:t>
            </a:r>
            <a:endParaRPr lang="en-US" sz="1750" dirty="0"/>
          </a:p>
        </p:txBody>
      </p:sp>
      <p:sp>
        <p:nvSpPr>
          <p:cNvPr id="13" name="Text 10"/>
          <p:cNvSpPr/>
          <p:nvPr/>
        </p:nvSpPr>
        <p:spPr>
          <a:xfrm>
            <a:off x="7008971" y="5916335"/>
            <a:ext cx="6994446" cy="286703"/>
          </a:xfrm>
          <a:prstGeom prst="rect">
            <a:avLst/>
          </a:prstGeom>
          <a:noFill/>
          <a:ln/>
        </p:spPr>
        <p:txBody>
          <a:bodyPr wrap="none" lIns="0" tIns="0" rIns="0" bIns="0" rtlCol="0" anchor="t"/>
          <a:lstStyle/>
          <a:p>
            <a:pPr marL="0" indent="0" algn="l">
              <a:lnSpc>
                <a:spcPts val="2250"/>
              </a:lnSpc>
              <a:buNone/>
            </a:pPr>
            <a:r>
              <a:rPr lang="en-US" sz="1400" b="1" dirty="0">
                <a:solidFill>
                  <a:srgbClr val="E5E0DF"/>
                </a:solidFill>
                <a:latin typeface="Roboto Light" pitchFamily="34" charset="0"/>
                <a:ea typeface="Roboto Light" pitchFamily="34" charset="-122"/>
                <a:cs typeface="Roboto Light" pitchFamily="34" charset="-120"/>
              </a:rPr>
              <a:t>VGG16 + XGBoost:</a:t>
            </a:r>
            <a:r>
              <a:rPr lang="en-US" sz="1400" dirty="0">
                <a:solidFill>
                  <a:srgbClr val="E5E0DF"/>
                </a:solidFill>
                <a:latin typeface="Roboto Light" pitchFamily="34" charset="0"/>
                <a:ea typeface="Roboto Light" pitchFamily="34" charset="-122"/>
                <a:cs typeface="Roboto Light" pitchFamily="34" charset="-120"/>
              </a:rPr>
              <a:t> High-level features from VGG16 improved accuracy.</a:t>
            </a:r>
            <a:endParaRPr lang="en-US" sz="1400" dirty="0"/>
          </a:p>
        </p:txBody>
      </p:sp>
      <p:sp>
        <p:nvSpPr>
          <p:cNvPr id="14" name="Text 11"/>
          <p:cNvSpPr/>
          <p:nvPr/>
        </p:nvSpPr>
        <p:spPr>
          <a:xfrm>
            <a:off x="7008971" y="6310432"/>
            <a:ext cx="6994446" cy="286703"/>
          </a:xfrm>
          <a:prstGeom prst="rect">
            <a:avLst/>
          </a:prstGeom>
          <a:noFill/>
          <a:ln/>
        </p:spPr>
        <p:txBody>
          <a:bodyPr wrap="none" lIns="0" tIns="0" rIns="0" bIns="0" rtlCol="0" anchor="t"/>
          <a:lstStyle/>
          <a:p>
            <a:pPr marL="0" indent="0" algn="l">
              <a:lnSpc>
                <a:spcPts val="2250"/>
              </a:lnSpc>
              <a:buNone/>
            </a:pPr>
            <a:r>
              <a:rPr lang="en-US" sz="1400" b="1" dirty="0">
                <a:solidFill>
                  <a:srgbClr val="E5E0DF"/>
                </a:solidFill>
                <a:latin typeface="Roboto Light" pitchFamily="34" charset="0"/>
                <a:ea typeface="Roboto Light" pitchFamily="34" charset="-122"/>
                <a:cs typeface="Roboto Light" pitchFamily="34" charset="-120"/>
              </a:rPr>
              <a:t>VGG16 + SVM (RBF Kernel):</a:t>
            </a:r>
            <a:r>
              <a:rPr lang="en-US" sz="1400" dirty="0">
                <a:solidFill>
                  <a:srgbClr val="E5E0DF"/>
                </a:solidFill>
                <a:latin typeface="Roboto Light" pitchFamily="34" charset="0"/>
                <a:ea typeface="Roboto Light" pitchFamily="34" charset="-122"/>
                <a:cs typeface="Roboto Light" pitchFamily="34" charset="-120"/>
              </a:rPr>
              <a:t> Further boosted performance with non-linear classification.</a:t>
            </a:r>
            <a:endParaRPr lang="en-US" sz="1400" dirty="0"/>
          </a:p>
        </p:txBody>
      </p:sp>
      <p:sp>
        <p:nvSpPr>
          <p:cNvPr id="15" name="Text 12"/>
          <p:cNvSpPr/>
          <p:nvPr/>
        </p:nvSpPr>
        <p:spPr>
          <a:xfrm>
            <a:off x="6113383" y="6977658"/>
            <a:ext cx="7890034" cy="573405"/>
          </a:xfrm>
          <a:prstGeom prst="rect">
            <a:avLst/>
          </a:prstGeom>
          <a:noFill/>
          <a:ln/>
        </p:spPr>
        <p:txBody>
          <a:bodyPr wrap="square" lIns="0" tIns="0" rIns="0" bIns="0" rtlCol="0" anchor="t"/>
          <a:lstStyle/>
          <a:p>
            <a:pPr marL="0" indent="0" algn="l">
              <a:lnSpc>
                <a:spcPts val="2250"/>
              </a:lnSpc>
              <a:buNone/>
            </a:pPr>
            <a:r>
              <a:rPr lang="en-US" sz="1400" b="1" dirty="0">
                <a:solidFill>
                  <a:srgbClr val="E5E0DF"/>
                </a:solidFill>
                <a:latin typeface="Roboto Light" pitchFamily="34" charset="0"/>
                <a:ea typeface="Roboto Light" pitchFamily="34" charset="-122"/>
                <a:cs typeface="Roboto Light" pitchFamily="34" charset="-120"/>
              </a:rPr>
              <a:t>Final Insight:</a:t>
            </a:r>
            <a:r>
              <a:rPr lang="en-US" sz="1400" dirty="0">
                <a:solidFill>
                  <a:srgbClr val="E5E0DF"/>
                </a:solidFill>
                <a:latin typeface="Roboto Light" pitchFamily="34" charset="0"/>
                <a:ea typeface="Roboto Light" pitchFamily="34" charset="-122"/>
                <a:cs typeface="Roboto Light" pitchFamily="34" charset="-120"/>
              </a:rPr>
              <a:t> Deep features from VGG16 dramatically improved model performance, with VGG16 + SVM-RBF yielding the best accuracy and generalization.</a:t>
            </a:r>
            <a:endParaRPr lang="en-US" sz="1400" dirty="0"/>
          </a:p>
        </p:txBody>
      </p:sp>
      <p:pic>
        <p:nvPicPr>
          <p:cNvPr id="16" name="Picture 15">
            <a:extLst>
              <a:ext uri="{FF2B5EF4-FFF2-40B4-BE49-F238E27FC236}">
                <a16:creationId xmlns:a16="http://schemas.microsoft.com/office/drawing/2014/main" id="{9AFC2F6F-0F64-4336-96D0-BE534A05E460}"/>
              </a:ext>
            </a:extLst>
          </p:cNvPr>
          <p:cNvPicPr>
            <a:picLocks noChangeAspect="1"/>
          </p:cNvPicPr>
          <p:nvPr/>
        </p:nvPicPr>
        <p:blipFill>
          <a:blip r:embed="rId4"/>
          <a:stretch>
            <a:fillRect/>
          </a:stretch>
        </p:blipFill>
        <p:spPr>
          <a:xfrm>
            <a:off x="12750801" y="7585092"/>
            <a:ext cx="1879600" cy="573405"/>
          </a:xfrm>
          <a:prstGeom prst="rect">
            <a:avLst/>
          </a:prstGeom>
        </p:spPr>
      </p:pic>
      <p:sp>
        <p:nvSpPr>
          <p:cNvPr id="18" name="TextBox 17">
            <a:extLst>
              <a:ext uri="{FF2B5EF4-FFF2-40B4-BE49-F238E27FC236}">
                <a16:creationId xmlns:a16="http://schemas.microsoft.com/office/drawing/2014/main" id="{328228E8-30C9-4682-9B8B-4BEF4439C279}"/>
              </a:ext>
            </a:extLst>
          </p:cNvPr>
          <p:cNvSpPr txBox="1"/>
          <p:nvPr/>
        </p:nvSpPr>
        <p:spPr>
          <a:xfrm>
            <a:off x="-420529" y="7805558"/>
            <a:ext cx="1533144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3269" y="853559"/>
            <a:ext cx="6325553" cy="595432"/>
          </a:xfrm>
          <a:prstGeom prst="rect">
            <a:avLst/>
          </a:prstGeom>
          <a:noFill/>
          <a:ln/>
        </p:spPr>
        <p:txBody>
          <a:bodyPr wrap="none" lIns="0" tIns="0" rIns="0" bIns="0" rtlCol="0" anchor="t"/>
          <a:lstStyle/>
          <a:p>
            <a:pPr marL="0" indent="0" algn="l">
              <a:lnSpc>
                <a:spcPts val="4650"/>
              </a:lnSpc>
              <a:buNone/>
            </a:pPr>
            <a:r>
              <a:rPr lang="en-US" sz="3750" dirty="0">
                <a:solidFill>
                  <a:srgbClr val="F2F2F3"/>
                </a:solidFill>
                <a:latin typeface="Poppins Light" pitchFamily="34" charset="0"/>
                <a:ea typeface="Poppins Light" pitchFamily="34" charset="-122"/>
                <a:cs typeface="Poppins Light" pitchFamily="34" charset="-120"/>
              </a:rPr>
              <a:t>K-Nearest Neighbors (KNN)</a:t>
            </a:r>
            <a:endParaRPr lang="en-US" sz="3750" dirty="0"/>
          </a:p>
        </p:txBody>
      </p:sp>
      <p:sp>
        <p:nvSpPr>
          <p:cNvPr id="4" name="Text 1"/>
          <p:cNvSpPr/>
          <p:nvPr/>
        </p:nvSpPr>
        <p:spPr>
          <a:xfrm>
            <a:off x="6153269" y="1734741"/>
            <a:ext cx="7810262" cy="609600"/>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KNN was selected for its simplicity and interpretability, serving as a baseline to demonstrate the impact of preprocessing and feature extraction on classification performance.</a:t>
            </a:r>
            <a:endParaRPr lang="en-US" sz="1500" dirty="0"/>
          </a:p>
        </p:txBody>
      </p:sp>
      <p:sp>
        <p:nvSpPr>
          <p:cNvPr id="5" name="Text 2"/>
          <p:cNvSpPr/>
          <p:nvPr/>
        </p:nvSpPr>
        <p:spPr>
          <a:xfrm>
            <a:off x="6153269" y="2749153"/>
            <a:ext cx="2769156" cy="297656"/>
          </a:xfrm>
          <a:prstGeom prst="rect">
            <a:avLst/>
          </a:prstGeom>
          <a:noFill/>
          <a:ln/>
        </p:spPr>
        <p:txBody>
          <a:bodyPr wrap="none" lIns="0" tIns="0" rIns="0" bIns="0" rtlCol="0" anchor="t"/>
          <a:lstStyle/>
          <a:p>
            <a:pPr marL="0" indent="0" algn="l">
              <a:lnSpc>
                <a:spcPts val="2300"/>
              </a:lnSpc>
              <a:buNone/>
            </a:pPr>
            <a:r>
              <a:rPr lang="en-US" sz="1850" dirty="0">
                <a:solidFill>
                  <a:srgbClr val="F2F2F3"/>
                </a:solidFill>
                <a:latin typeface="Poppins Light" pitchFamily="34" charset="0"/>
                <a:ea typeface="Poppins Light" pitchFamily="34" charset="-122"/>
                <a:cs typeface="Poppins Light" pitchFamily="34" charset="-120"/>
              </a:rPr>
              <a:t>Implementation Stages</a:t>
            </a:r>
            <a:endParaRPr lang="en-US" sz="1850" dirty="0"/>
          </a:p>
        </p:txBody>
      </p:sp>
      <p:sp>
        <p:nvSpPr>
          <p:cNvPr id="6" name="Text 3"/>
          <p:cNvSpPr/>
          <p:nvPr/>
        </p:nvSpPr>
        <p:spPr>
          <a:xfrm>
            <a:off x="6153269" y="3237309"/>
            <a:ext cx="3672721" cy="304800"/>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dirty="0">
                <a:solidFill>
                  <a:srgbClr val="E5E0DF"/>
                </a:solidFill>
                <a:latin typeface="Roboto Light" pitchFamily="34" charset="0"/>
                <a:ea typeface="Roboto Light" pitchFamily="34" charset="-122"/>
                <a:cs typeface="Roboto Light" pitchFamily="34" charset="-120"/>
              </a:rPr>
              <a:t>Baseline (raw pixels)</a:t>
            </a:r>
            <a:endParaRPr lang="en-US" sz="1500" dirty="0"/>
          </a:p>
        </p:txBody>
      </p:sp>
      <p:sp>
        <p:nvSpPr>
          <p:cNvPr id="7" name="Text 4"/>
          <p:cNvSpPr/>
          <p:nvPr/>
        </p:nvSpPr>
        <p:spPr>
          <a:xfrm>
            <a:off x="6153269" y="3608784"/>
            <a:ext cx="3672721" cy="304800"/>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sz="1500" dirty="0">
                <a:solidFill>
                  <a:srgbClr val="E5E0DF"/>
                </a:solidFill>
                <a:latin typeface="Roboto Light" pitchFamily="34" charset="0"/>
                <a:ea typeface="Roboto Light" pitchFamily="34" charset="-122"/>
                <a:cs typeface="Roboto Light" pitchFamily="34" charset="-120"/>
              </a:rPr>
              <a:t>PCA on RGB</a:t>
            </a:r>
            <a:endParaRPr lang="en-US" sz="1500" dirty="0"/>
          </a:p>
        </p:txBody>
      </p:sp>
      <p:sp>
        <p:nvSpPr>
          <p:cNvPr id="8" name="Text 5"/>
          <p:cNvSpPr/>
          <p:nvPr/>
        </p:nvSpPr>
        <p:spPr>
          <a:xfrm>
            <a:off x="6153269" y="3980259"/>
            <a:ext cx="3672721" cy="304800"/>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dirty="0">
                <a:solidFill>
                  <a:srgbClr val="E5E0DF"/>
                </a:solidFill>
                <a:latin typeface="Roboto Light" pitchFamily="34" charset="0"/>
                <a:ea typeface="Roboto Light" pitchFamily="34" charset="-122"/>
                <a:cs typeface="Roboto Light" pitchFamily="34" charset="-120"/>
              </a:rPr>
              <a:t>Histogram features</a:t>
            </a:r>
            <a:endParaRPr lang="en-US" sz="1500" dirty="0"/>
          </a:p>
        </p:txBody>
      </p:sp>
      <p:sp>
        <p:nvSpPr>
          <p:cNvPr id="9" name="Text 6"/>
          <p:cNvSpPr/>
          <p:nvPr/>
        </p:nvSpPr>
        <p:spPr>
          <a:xfrm>
            <a:off x="6153269" y="4351734"/>
            <a:ext cx="3672721" cy="609600"/>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4"/>
            </a:pPr>
            <a:r>
              <a:rPr lang="en-US" sz="1500" dirty="0">
                <a:solidFill>
                  <a:srgbClr val="E5E0DF"/>
                </a:solidFill>
                <a:latin typeface="Roboto Light" pitchFamily="34" charset="0"/>
                <a:ea typeface="Roboto Light" pitchFamily="34" charset="-122"/>
                <a:cs typeface="Roboto Light" pitchFamily="34" charset="-120"/>
              </a:rPr>
              <a:t>Custom pipeline (histograms, augmentation, manual PCA/KNN)</a:t>
            </a:r>
            <a:endParaRPr lang="en-US" sz="1500" dirty="0"/>
          </a:p>
        </p:txBody>
      </p:sp>
      <p:sp>
        <p:nvSpPr>
          <p:cNvPr id="10" name="Text 7"/>
          <p:cNvSpPr/>
          <p:nvPr/>
        </p:nvSpPr>
        <p:spPr>
          <a:xfrm>
            <a:off x="6153269" y="5028009"/>
            <a:ext cx="3672721" cy="609600"/>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5"/>
            </a:pPr>
            <a:r>
              <a:rPr lang="en-US" sz="1500" dirty="0">
                <a:solidFill>
                  <a:srgbClr val="E5E0DF"/>
                </a:solidFill>
                <a:latin typeface="Roboto Light" pitchFamily="34" charset="0"/>
                <a:ea typeface="Roboto Light" pitchFamily="34" charset="-122"/>
                <a:cs typeface="Roboto Light" pitchFamily="34" charset="-120"/>
              </a:rPr>
              <a:t>Optimized pipeline (standardization, optimal PCA, tuned k)</a:t>
            </a:r>
            <a:endParaRPr lang="en-US" sz="1500" dirty="0"/>
          </a:p>
        </p:txBody>
      </p:sp>
      <p:sp>
        <p:nvSpPr>
          <p:cNvPr id="11" name="Text 8"/>
          <p:cNvSpPr/>
          <p:nvPr/>
        </p:nvSpPr>
        <p:spPr>
          <a:xfrm>
            <a:off x="10298430" y="2749153"/>
            <a:ext cx="2693670" cy="297656"/>
          </a:xfrm>
          <a:prstGeom prst="rect">
            <a:avLst/>
          </a:prstGeom>
          <a:noFill/>
          <a:ln/>
        </p:spPr>
        <p:txBody>
          <a:bodyPr wrap="none" lIns="0" tIns="0" rIns="0" bIns="0" rtlCol="0" anchor="t"/>
          <a:lstStyle/>
          <a:p>
            <a:pPr marL="0" indent="0" algn="l">
              <a:lnSpc>
                <a:spcPts val="2300"/>
              </a:lnSpc>
              <a:buNone/>
            </a:pPr>
            <a:r>
              <a:rPr lang="en-US" sz="1850" dirty="0">
                <a:solidFill>
                  <a:srgbClr val="F2F2F3"/>
                </a:solidFill>
                <a:latin typeface="Poppins Light" pitchFamily="34" charset="0"/>
                <a:ea typeface="Poppins Light" pitchFamily="34" charset="-122"/>
                <a:cs typeface="Poppins Light" pitchFamily="34" charset="-120"/>
              </a:rPr>
              <a:t>Challenges &amp; Solutions</a:t>
            </a:r>
            <a:endParaRPr lang="en-US" sz="1850" dirty="0"/>
          </a:p>
        </p:txBody>
      </p:sp>
      <p:sp>
        <p:nvSpPr>
          <p:cNvPr id="12" name="Text 9"/>
          <p:cNvSpPr/>
          <p:nvPr/>
        </p:nvSpPr>
        <p:spPr>
          <a:xfrm>
            <a:off x="10298430" y="3237309"/>
            <a:ext cx="3672721" cy="60960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5E0DF"/>
                </a:solidFill>
                <a:latin typeface="Roboto Light" pitchFamily="34" charset="0"/>
                <a:ea typeface="Roboto Light" pitchFamily="34" charset="-122"/>
                <a:cs typeface="Roboto Light" pitchFamily="34" charset="-120"/>
              </a:rPr>
              <a:t>Low Accuracy:</a:t>
            </a:r>
            <a:r>
              <a:rPr lang="en-US" sz="1500" dirty="0">
                <a:solidFill>
                  <a:srgbClr val="E5E0DF"/>
                </a:solidFill>
                <a:latin typeface="Roboto Light" pitchFamily="34" charset="0"/>
                <a:ea typeface="Roboto Light" pitchFamily="34" charset="-122"/>
                <a:cs typeface="Roboto Light" pitchFamily="34" charset="-120"/>
              </a:rPr>
              <a:t> Raw pixels, PCA, and histograms initially yielded poor results.</a:t>
            </a:r>
            <a:endParaRPr lang="en-US" sz="1500" dirty="0"/>
          </a:p>
        </p:txBody>
      </p:sp>
      <p:sp>
        <p:nvSpPr>
          <p:cNvPr id="13" name="Text 10"/>
          <p:cNvSpPr/>
          <p:nvPr/>
        </p:nvSpPr>
        <p:spPr>
          <a:xfrm>
            <a:off x="10298430" y="3913584"/>
            <a:ext cx="3672721" cy="60960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5E0DF"/>
                </a:solidFill>
                <a:latin typeface="Roboto Light" pitchFamily="34" charset="0"/>
                <a:ea typeface="Roboto Light" pitchFamily="34" charset="-122"/>
                <a:cs typeface="Roboto Light" pitchFamily="34" charset="-120"/>
              </a:rPr>
              <a:t>Overfitting:</a:t>
            </a:r>
            <a:r>
              <a:rPr lang="en-US" sz="1500" dirty="0">
                <a:solidFill>
                  <a:srgbClr val="E5E0DF"/>
                </a:solidFill>
                <a:latin typeface="Roboto Light" pitchFamily="34" charset="0"/>
                <a:ea typeface="Roboto Light" pitchFamily="34" charset="-122"/>
                <a:cs typeface="Roboto Light" pitchFamily="34" charset="-120"/>
              </a:rPr>
              <a:t> Small dataset and high intra-class variability.</a:t>
            </a:r>
            <a:endParaRPr lang="en-US" sz="1500" dirty="0"/>
          </a:p>
        </p:txBody>
      </p:sp>
      <p:sp>
        <p:nvSpPr>
          <p:cNvPr id="14" name="Text 11"/>
          <p:cNvSpPr/>
          <p:nvPr/>
        </p:nvSpPr>
        <p:spPr>
          <a:xfrm>
            <a:off x="10298430" y="4589859"/>
            <a:ext cx="3672721" cy="60960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5E0DF"/>
                </a:solidFill>
                <a:latin typeface="Roboto Light" pitchFamily="34" charset="0"/>
                <a:ea typeface="Roboto Light" pitchFamily="34" charset="-122"/>
                <a:cs typeface="Roboto Light" pitchFamily="34" charset="-120"/>
              </a:rPr>
              <a:t>Sensitivity:</a:t>
            </a:r>
            <a:r>
              <a:rPr lang="en-US" sz="1500" dirty="0">
                <a:solidFill>
                  <a:srgbClr val="E5E0DF"/>
                </a:solidFill>
                <a:latin typeface="Roboto Light" pitchFamily="34" charset="0"/>
                <a:ea typeface="Roboto Light" pitchFamily="34" charset="-122"/>
                <a:cs typeface="Roboto Light" pitchFamily="34" charset="-120"/>
              </a:rPr>
              <a:t> KNN sensitive to irrelevant features and unnormalized data.</a:t>
            </a:r>
            <a:endParaRPr lang="en-US" sz="1500" dirty="0"/>
          </a:p>
        </p:txBody>
      </p:sp>
      <p:sp>
        <p:nvSpPr>
          <p:cNvPr id="15" name="Text 12"/>
          <p:cNvSpPr/>
          <p:nvPr/>
        </p:nvSpPr>
        <p:spPr>
          <a:xfrm>
            <a:off x="10298430" y="5266134"/>
            <a:ext cx="3672721" cy="121920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5E0DF"/>
                </a:solidFill>
                <a:latin typeface="Roboto Light" pitchFamily="34" charset="0"/>
                <a:ea typeface="Roboto Light" pitchFamily="34" charset="-122"/>
                <a:cs typeface="Roboto Light" pitchFamily="34" charset="-120"/>
              </a:rPr>
              <a:t>Solutions:</a:t>
            </a:r>
            <a:r>
              <a:rPr lang="en-US" sz="1500" dirty="0">
                <a:solidFill>
                  <a:srgbClr val="E5E0DF"/>
                </a:solidFill>
                <a:latin typeface="Roboto Light" pitchFamily="34" charset="0"/>
                <a:ea typeface="Roboto Light" pitchFamily="34" charset="-122"/>
                <a:cs typeface="Roboto Light" pitchFamily="34" charset="-120"/>
              </a:rPr>
              <a:t> Advanced feature engineering, data augmentation, normalization, and hyperparameter optimization.</a:t>
            </a:r>
            <a:endParaRPr lang="en-US" sz="1500" dirty="0"/>
          </a:p>
        </p:txBody>
      </p:sp>
      <p:sp>
        <p:nvSpPr>
          <p:cNvPr id="16" name="Text 13"/>
          <p:cNvSpPr/>
          <p:nvPr/>
        </p:nvSpPr>
        <p:spPr>
          <a:xfrm>
            <a:off x="6153269" y="6766322"/>
            <a:ext cx="7810262" cy="609600"/>
          </a:xfrm>
          <a:prstGeom prst="rect">
            <a:avLst/>
          </a:prstGeom>
          <a:noFill/>
          <a:ln/>
        </p:spPr>
        <p:txBody>
          <a:bodyPr wrap="square" lIns="0" tIns="0" rIns="0" bIns="0" rtlCol="0" anchor="t"/>
          <a:lstStyle/>
          <a:p>
            <a:pPr marL="0" indent="0" algn="l">
              <a:lnSpc>
                <a:spcPts val="2400"/>
              </a:lnSpc>
              <a:buNone/>
            </a:pPr>
            <a:r>
              <a:rPr lang="en-US" sz="1500" b="1" dirty="0">
                <a:solidFill>
                  <a:srgbClr val="E5E0DF"/>
                </a:solidFill>
                <a:latin typeface="Roboto Light" pitchFamily="34" charset="0"/>
                <a:ea typeface="Roboto Light" pitchFamily="34" charset="-122"/>
                <a:cs typeface="Roboto Light" pitchFamily="34" charset="-120"/>
              </a:rPr>
              <a:t>Final Takeaway:</a:t>
            </a:r>
            <a:r>
              <a:rPr lang="en-US" sz="1500" dirty="0">
                <a:solidFill>
                  <a:srgbClr val="E5E0DF"/>
                </a:solidFill>
                <a:latin typeface="Roboto Light" pitchFamily="34" charset="0"/>
                <a:ea typeface="Roboto Light" pitchFamily="34" charset="-122"/>
                <a:cs typeface="Roboto Light" pitchFamily="34" charset="-120"/>
              </a:rPr>
              <a:t> Combining data augmentation with optimal PCA variance and a tuned k value significantly elevated performance to ~93% accuracy from an initial ~36%.</a:t>
            </a:r>
            <a:endParaRPr lang="en-US" sz="1500" dirty="0"/>
          </a:p>
        </p:txBody>
      </p:sp>
      <p:pic>
        <p:nvPicPr>
          <p:cNvPr id="17" name="Picture 16">
            <a:extLst>
              <a:ext uri="{FF2B5EF4-FFF2-40B4-BE49-F238E27FC236}">
                <a16:creationId xmlns:a16="http://schemas.microsoft.com/office/drawing/2014/main" id="{DF769AE6-093E-4D14-80C6-C6DA0CF580BA}"/>
              </a:ext>
            </a:extLst>
          </p:cNvPr>
          <p:cNvPicPr>
            <a:picLocks noChangeAspect="1"/>
          </p:cNvPicPr>
          <p:nvPr/>
        </p:nvPicPr>
        <p:blipFill>
          <a:blip r:embed="rId4"/>
          <a:stretch>
            <a:fillRect/>
          </a:stretch>
        </p:blipFill>
        <p:spPr>
          <a:xfrm>
            <a:off x="12750801" y="7468790"/>
            <a:ext cx="1879600" cy="689707"/>
          </a:xfrm>
          <a:prstGeom prst="rect">
            <a:avLst/>
          </a:prstGeom>
        </p:spPr>
      </p:pic>
      <p:sp>
        <p:nvSpPr>
          <p:cNvPr id="19" name="TextBox 18">
            <a:extLst>
              <a:ext uri="{FF2B5EF4-FFF2-40B4-BE49-F238E27FC236}">
                <a16:creationId xmlns:a16="http://schemas.microsoft.com/office/drawing/2014/main" id="{9E5280E2-6865-4E5F-9DB3-BE85A3D5A565}"/>
              </a:ext>
            </a:extLst>
          </p:cNvPr>
          <p:cNvSpPr txBox="1"/>
          <p:nvPr/>
        </p:nvSpPr>
        <p:spPr>
          <a:xfrm>
            <a:off x="-690880" y="7784809"/>
            <a:ext cx="16012160" cy="431465"/>
          </a:xfrm>
          <a:prstGeom prst="rect">
            <a:avLst/>
          </a:prstGeom>
          <a:noFill/>
        </p:spPr>
        <p:txBody>
          <a:bodyPr wrap="square">
            <a:spAutoFit/>
          </a:bodyPr>
          <a:lstStyle/>
          <a:p>
            <a:pPr marL="0" indent="0" algn="ctr">
              <a:lnSpc>
                <a:spcPts val="2850"/>
              </a:lnSpc>
              <a:buNone/>
            </a:pPr>
            <a:r>
              <a:rPr lang="en-US" sz="1800" dirty="0">
                <a:solidFill>
                  <a:schemeClr val="bg1"/>
                </a:solidFill>
                <a:latin typeface="Roboto Light" pitchFamily="34" charset="0"/>
                <a:ea typeface="Roboto Light" pitchFamily="34" charset="-122"/>
                <a:cs typeface="Roboto Light" pitchFamily="34" charset="-120"/>
              </a:rPr>
              <a:t>Group No. 1			  	       </a:t>
            </a:r>
            <a:r>
              <a:rPr lang="en-US" sz="1800" dirty="0" err="1">
                <a:solidFill>
                  <a:schemeClr val="bg1"/>
                </a:solidFill>
                <a:latin typeface="Roboto Light" pitchFamily="34" charset="0"/>
                <a:ea typeface="Roboto Light" pitchFamily="34" charset="-122"/>
                <a:cs typeface="Roboto Light" pitchFamily="34" charset="-120"/>
              </a:rPr>
              <a:t>Raisul</a:t>
            </a:r>
            <a:r>
              <a:rPr lang="en-US" sz="1800" dirty="0">
                <a:solidFill>
                  <a:schemeClr val="bg1"/>
                </a:solidFill>
                <a:latin typeface="Roboto Light" pitchFamily="34" charset="0"/>
                <a:ea typeface="Roboto Light" pitchFamily="34" charset="-122"/>
                <a:cs typeface="Roboto Light" pitchFamily="34" charset="-120"/>
              </a:rPr>
              <a:t> Islam </a:t>
            </a:r>
            <a:r>
              <a:rPr lang="en-US" sz="1800" dirty="0" err="1">
                <a:solidFill>
                  <a:schemeClr val="bg1"/>
                </a:solidFill>
                <a:latin typeface="Roboto Light" pitchFamily="34" charset="0"/>
                <a:ea typeface="Roboto Light" pitchFamily="34" charset="-122"/>
                <a:cs typeface="Roboto Light" pitchFamily="34" charset="-120"/>
              </a:rPr>
              <a:t>Kabbo</a:t>
            </a:r>
            <a:r>
              <a:rPr lang="en-US" sz="1800" dirty="0">
                <a:solidFill>
                  <a:schemeClr val="bg1"/>
                </a:solidFill>
                <a:latin typeface="Roboto Light" pitchFamily="34" charset="0"/>
                <a:ea typeface="Roboto Light" pitchFamily="34" charset="-122"/>
                <a:cs typeface="Roboto Light" pitchFamily="34" charset="-120"/>
              </a:rPr>
              <a:t>, Md. </a:t>
            </a:r>
            <a:r>
              <a:rPr lang="en-US" sz="1800" dirty="0" err="1">
                <a:solidFill>
                  <a:schemeClr val="bg1"/>
                </a:solidFill>
                <a:latin typeface="Roboto Light" pitchFamily="34" charset="0"/>
                <a:ea typeface="Roboto Light" pitchFamily="34" charset="-122"/>
                <a:cs typeface="Roboto Light" pitchFamily="34" charset="-120"/>
              </a:rPr>
              <a:t>Rafawat</a:t>
            </a:r>
            <a:r>
              <a:rPr lang="en-US" sz="1800" dirty="0">
                <a:solidFill>
                  <a:schemeClr val="bg1"/>
                </a:solidFill>
                <a:latin typeface="Roboto Light" pitchFamily="34" charset="0"/>
                <a:ea typeface="Roboto Light" pitchFamily="34" charset="-122"/>
                <a:cs typeface="Roboto Light" pitchFamily="34" charset="-120"/>
              </a:rPr>
              <a:t> Islam, Shakil Ahmed, </a:t>
            </a:r>
            <a:r>
              <a:rPr lang="en-US" sz="1800" dirty="0" err="1">
                <a:solidFill>
                  <a:schemeClr val="bg1"/>
                </a:solidFill>
                <a:latin typeface="Roboto Light" pitchFamily="34" charset="0"/>
                <a:ea typeface="Roboto Light" pitchFamily="34" charset="-122"/>
                <a:cs typeface="Roboto Light" pitchFamily="34" charset="-120"/>
              </a:rPr>
              <a:t>Entishar</a:t>
            </a:r>
            <a:r>
              <a:rPr lang="en-US" sz="1800" dirty="0">
                <a:solidFill>
                  <a:schemeClr val="bg1"/>
                </a:solidFill>
                <a:latin typeface="Roboto Light" pitchFamily="34" charset="0"/>
                <a:ea typeface="Roboto Light" pitchFamily="34" charset="-122"/>
                <a:cs typeface="Roboto Light" pitchFamily="34" charset="-120"/>
              </a:rPr>
              <a:t> Rashid Chowdhury, </a:t>
            </a:r>
            <a:r>
              <a:rPr lang="en-US" sz="1800" dirty="0" err="1">
                <a:solidFill>
                  <a:schemeClr val="bg1"/>
                </a:solidFill>
                <a:latin typeface="Roboto Light" pitchFamily="34" charset="0"/>
                <a:ea typeface="Roboto Light" pitchFamily="34" charset="-122"/>
                <a:cs typeface="Roboto Light" pitchFamily="34" charset="-120"/>
              </a:rPr>
              <a:t>Sudipto</a:t>
            </a:r>
            <a:r>
              <a:rPr lang="en-US" sz="1800" dirty="0">
                <a:solidFill>
                  <a:schemeClr val="bg1"/>
                </a:solidFill>
                <a:latin typeface="Roboto Light" pitchFamily="34" charset="0"/>
                <a:ea typeface="Roboto Light" pitchFamily="34" charset="-122"/>
                <a:cs typeface="Roboto Light" pitchFamily="34" charset="-120"/>
              </a:rPr>
              <a:t> Roy</a:t>
            </a:r>
            <a:endParaRPr lang="en-US" sz="18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1746</Words>
  <Application>Microsoft Office PowerPoint</Application>
  <PresentationFormat>Custom</PresentationFormat>
  <Paragraphs>158</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Roboto Light</vt:lpstr>
      <vt:lpstr>Poppins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SHAKIL AHMED</cp:lastModifiedBy>
  <cp:revision>9</cp:revision>
  <dcterms:created xsi:type="dcterms:W3CDTF">2025-08-18T11:37:54Z</dcterms:created>
  <dcterms:modified xsi:type="dcterms:W3CDTF">2025-08-18T17:20:15Z</dcterms:modified>
</cp:coreProperties>
</file>